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1.svg" ContentType="image/svg+xml"/>
  <Override PartName="/ppt/media/image13.svg" ContentType="image/svg+xml"/>
  <Override PartName="/ppt/media/image15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.svg" ContentType="image/svg+xml"/>
  <Override PartName="/ppt/media/image51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9"/>
  </p:handoutMasterIdLst>
  <p:sldIdLst>
    <p:sldId id="256" r:id="rId3"/>
    <p:sldId id="257" r:id="rId5"/>
    <p:sldId id="263" r:id="rId6"/>
    <p:sldId id="271" r:id="rId7"/>
    <p:sldId id="274" r:id="rId8"/>
    <p:sldId id="272" r:id="rId9"/>
    <p:sldId id="262" r:id="rId10"/>
    <p:sldId id="267" r:id="rId11"/>
    <p:sldId id="268" r:id="rId12"/>
    <p:sldId id="260" r:id="rId13"/>
    <p:sldId id="265" r:id="rId14"/>
    <p:sldId id="266" r:id="rId15"/>
    <p:sldId id="264" r:id="rId16"/>
    <p:sldId id="261" r:id="rId17"/>
    <p:sldId id="278" r:id="rId18"/>
    <p:sldId id="285" r:id="rId19"/>
    <p:sldId id="284" r:id="rId20"/>
    <p:sldId id="286" r:id="rId21"/>
    <p:sldId id="287" r:id="rId22"/>
    <p:sldId id="288" r:id="rId23"/>
    <p:sldId id="289" r:id="rId24"/>
    <p:sldId id="277" r:id="rId25"/>
    <p:sldId id="293" r:id="rId26"/>
    <p:sldId id="291" r:id="rId27"/>
    <p:sldId id="259" r:id="rId28"/>
  </p:sldIdLst>
  <p:sldSz cx="12192000" cy="6858000"/>
  <p:notesSz cx="7103745" cy="10234295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4" userDrawn="1">
          <p15:clr>
            <a:srgbClr val="A4A3A4"/>
          </p15:clr>
        </p15:guide>
        <p15:guide id="2" pos="39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EC8"/>
    <a:srgbClr val="005FCE"/>
    <a:srgbClr val="172562"/>
    <a:srgbClr val="3B72DC"/>
    <a:srgbClr val="293494"/>
    <a:srgbClr val="B2B2B2"/>
    <a:srgbClr val="202020"/>
    <a:srgbClr val="323232"/>
    <a:srgbClr val="CC33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294"/>
        <p:guide pos="39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gs" Target="tags/tag11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1" Type="http://schemas.openxmlformats.org/officeDocument/2006/relationships/notesSlide" Target="../notesSlides/notesSlide12.xml"/><Relationship Id="rId30" Type="http://schemas.openxmlformats.org/officeDocument/2006/relationships/slideLayout" Target="../slideLayouts/slideLayout1.xml"/><Relationship Id="rId3" Type="http://schemas.openxmlformats.org/officeDocument/2006/relationships/tags" Target="../tags/tag46.xml"/><Relationship Id="rId29" Type="http://schemas.openxmlformats.org/officeDocument/2006/relationships/tags" Target="../tags/tag64.xml"/><Relationship Id="rId28" Type="http://schemas.openxmlformats.org/officeDocument/2006/relationships/tags" Target="../tags/tag63.xml"/><Relationship Id="rId27" Type="http://schemas.openxmlformats.org/officeDocument/2006/relationships/image" Target="../media/image27.svg"/><Relationship Id="rId26" Type="http://schemas.openxmlformats.org/officeDocument/2006/relationships/image" Target="../media/image26.png"/><Relationship Id="rId25" Type="http://schemas.openxmlformats.org/officeDocument/2006/relationships/tags" Target="../tags/tag62.xml"/><Relationship Id="rId24" Type="http://schemas.openxmlformats.org/officeDocument/2006/relationships/image" Target="../media/image25.svg"/><Relationship Id="rId23" Type="http://schemas.openxmlformats.org/officeDocument/2006/relationships/image" Target="../media/image24.png"/><Relationship Id="rId22" Type="http://schemas.openxmlformats.org/officeDocument/2006/relationships/tags" Target="../tags/tag61.xml"/><Relationship Id="rId21" Type="http://schemas.openxmlformats.org/officeDocument/2006/relationships/image" Target="../media/image23.svg"/><Relationship Id="rId20" Type="http://schemas.openxmlformats.org/officeDocument/2006/relationships/image" Target="../media/image22.png"/><Relationship Id="rId2" Type="http://schemas.openxmlformats.org/officeDocument/2006/relationships/tags" Target="../tags/tag45.xml"/><Relationship Id="rId19" Type="http://schemas.openxmlformats.org/officeDocument/2006/relationships/tags" Target="../tags/tag60.xml"/><Relationship Id="rId18" Type="http://schemas.openxmlformats.org/officeDocument/2006/relationships/tags" Target="../tags/tag59.xml"/><Relationship Id="rId17" Type="http://schemas.openxmlformats.org/officeDocument/2006/relationships/tags" Target="../tags/tag58.xml"/><Relationship Id="rId16" Type="http://schemas.openxmlformats.org/officeDocument/2006/relationships/tags" Target="../tags/tag57.xml"/><Relationship Id="rId15" Type="http://schemas.openxmlformats.org/officeDocument/2006/relationships/image" Target="../media/image21.svg"/><Relationship Id="rId14" Type="http://schemas.openxmlformats.org/officeDocument/2006/relationships/image" Target="../media/image20.png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tags" Target="../tags/tag4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6" Type="http://schemas.openxmlformats.org/officeDocument/2006/relationships/notesSlide" Target="../notesSlides/notesSlide13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tags" Target="../tags/tag65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svg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svg"/><Relationship Id="rId1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6" Type="http://schemas.openxmlformats.org/officeDocument/2006/relationships/notesSlide" Target="../notesSlides/notesSlide23.xml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102.xml"/><Relationship Id="rId23" Type="http://schemas.openxmlformats.org/officeDocument/2006/relationships/tags" Target="../tags/tag101.xml"/><Relationship Id="rId22" Type="http://schemas.openxmlformats.org/officeDocument/2006/relationships/tags" Target="../tags/tag100.xml"/><Relationship Id="rId21" Type="http://schemas.openxmlformats.org/officeDocument/2006/relationships/tags" Target="../tags/tag99.xml"/><Relationship Id="rId20" Type="http://schemas.openxmlformats.org/officeDocument/2006/relationships/tags" Target="../tags/tag98.xml"/><Relationship Id="rId2" Type="http://schemas.openxmlformats.org/officeDocument/2006/relationships/tags" Target="../tags/tag80.xml"/><Relationship Id="rId19" Type="http://schemas.openxmlformats.org/officeDocument/2006/relationships/tags" Target="../tags/tag97.xml"/><Relationship Id="rId18" Type="http://schemas.openxmlformats.org/officeDocument/2006/relationships/tags" Target="../tags/tag96.xml"/><Relationship Id="rId17" Type="http://schemas.openxmlformats.org/officeDocument/2006/relationships/tags" Target="../tags/tag95.xml"/><Relationship Id="rId16" Type="http://schemas.openxmlformats.org/officeDocument/2006/relationships/tags" Target="../tags/tag94.xml"/><Relationship Id="rId15" Type="http://schemas.openxmlformats.org/officeDocument/2006/relationships/tags" Target="../tags/tag93.xml"/><Relationship Id="rId14" Type="http://schemas.openxmlformats.org/officeDocument/2006/relationships/tags" Target="../tags/tag92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tags" Target="../tags/tag79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7" Type="http://schemas.openxmlformats.org/officeDocument/2006/relationships/notesSlide" Target="../notesSlides/notesSlide24.xml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51.svg"/><Relationship Id="rId14" Type="http://schemas.openxmlformats.org/officeDocument/2006/relationships/image" Target="../media/image50.png"/><Relationship Id="rId13" Type="http://schemas.openxmlformats.org/officeDocument/2006/relationships/image" Target="../media/image49.svg"/><Relationship Id="rId12" Type="http://schemas.openxmlformats.org/officeDocument/2006/relationships/image" Target="../media/image48.png"/><Relationship Id="rId11" Type="http://schemas.openxmlformats.org/officeDocument/2006/relationships/image" Target="../media/image47.svg"/><Relationship Id="rId10" Type="http://schemas.openxmlformats.org/officeDocument/2006/relationships/image" Target="../media/image46.png"/><Relationship Id="rId1" Type="http://schemas.openxmlformats.org/officeDocument/2006/relationships/tags" Target="../tags/tag103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0" Type="http://schemas.openxmlformats.org/officeDocument/2006/relationships/notesSlide" Target="../notesSlides/notesSlide5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7" Type="http://schemas.openxmlformats.org/officeDocument/2006/relationships/notesSlide" Target="../notesSlides/notesSlide6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43.xml"/><Relationship Id="rId24" Type="http://schemas.openxmlformats.org/officeDocument/2006/relationships/tags" Target="../tags/tag42.xml"/><Relationship Id="rId23" Type="http://schemas.openxmlformats.org/officeDocument/2006/relationships/tags" Target="../tags/tag41.xml"/><Relationship Id="rId22" Type="http://schemas.openxmlformats.org/officeDocument/2006/relationships/tags" Target="../tags/tag40.xml"/><Relationship Id="rId21" Type="http://schemas.openxmlformats.org/officeDocument/2006/relationships/tags" Target="../tags/tag39.xml"/><Relationship Id="rId20" Type="http://schemas.openxmlformats.org/officeDocument/2006/relationships/tags" Target="../tags/tag38.xml"/><Relationship Id="rId2" Type="http://schemas.openxmlformats.org/officeDocument/2006/relationships/tags" Target="../tags/tag20.xml"/><Relationship Id="rId19" Type="http://schemas.openxmlformats.org/officeDocument/2006/relationships/tags" Target="../tags/tag37.xml"/><Relationship Id="rId18" Type="http://schemas.openxmlformats.org/officeDocument/2006/relationships/tags" Target="../tags/tag36.xml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19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5E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01115" y="474980"/>
            <a:ext cx="10043795" cy="6014720"/>
          </a:xfrm>
          <a:prstGeom prst="rect">
            <a:avLst/>
          </a:prstGeom>
          <a:solidFill>
            <a:srgbClr val="3B72D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71695" y="2054225"/>
            <a:ext cx="3639185" cy="121666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Luma</a:t>
            </a:r>
            <a:endParaRPr lang="en-US" altLang="zh-CN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318510" y="3331845"/>
            <a:ext cx="5704205" cy="539115"/>
          </a:xfrm>
        </p:spPr>
        <p:txBody>
          <a:bodyPr/>
          <a:lstStyle/>
          <a:p>
            <a:pPr algn="dist"/>
            <a:r>
              <a:rPr lang="en-US" altLang="zh-CN" kern="2000" dirty="0">
                <a:solidFill>
                  <a:schemeClr val="bg1"/>
                </a:solidFill>
                <a:uFillTx/>
                <a:latin typeface="+mn-lt"/>
              </a:rPr>
              <a:t>Agent+RAG</a:t>
            </a:r>
            <a:r>
              <a:rPr lang="zh-CN" altLang="en-US" kern="2000" dirty="0">
                <a:solidFill>
                  <a:schemeClr val="bg1"/>
                </a:solidFill>
                <a:uFillTx/>
                <a:latin typeface="+mn-lt"/>
              </a:rPr>
              <a:t>赋能网络安全生态</a:t>
            </a:r>
            <a:endParaRPr lang="zh-CN" altLang="en-US" kern="2000" dirty="0">
              <a:solidFill>
                <a:schemeClr val="bg1"/>
              </a:solidFill>
              <a:uFillTx/>
              <a:latin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2320" y="2195830"/>
            <a:ext cx="1014095" cy="1014095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5022215" y="3931920"/>
            <a:ext cx="2193290" cy="372745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  <a:alpha val="53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汇报人</a:t>
            </a:r>
            <a:r>
              <a:rPr lang="en-US" altLang="zh-CN"/>
              <a:t>/</a:t>
            </a:r>
            <a:r>
              <a:rPr lang="zh-CN" altLang="en-US"/>
              <a:t>胡宇睿</a:t>
            </a:r>
            <a:endParaRPr lang="zh-CN" altLang="en-US"/>
          </a:p>
        </p:txBody>
      </p:sp>
      <p:pic>
        <p:nvPicPr>
          <p:cNvPr id="13" name="图片 12" descr="undraw_artificial-intelligence_fuvd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6360" y="4831080"/>
            <a:ext cx="3638550" cy="16586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2270" y="692785"/>
            <a:ext cx="36175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PART 03</a:t>
            </a:r>
            <a:endParaRPr lang="en-US" altLang="zh-CN" sz="44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7340" y="1461135"/>
            <a:ext cx="32378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rgbClr val="005FCE"/>
                </a:solidFill>
                <a:latin typeface="黑体" charset="0"/>
                <a:ea typeface="黑体" charset="0"/>
              </a:rPr>
              <a:t>创新</a:t>
            </a:r>
            <a:r>
              <a:rPr lang="zh-CN" altLang="en-US" sz="4800" b="1">
                <a:solidFill>
                  <a:srgbClr val="005FCE"/>
                </a:solidFill>
                <a:latin typeface="黑体" charset="0"/>
                <a:ea typeface="黑体" charset="0"/>
              </a:rPr>
              <a:t>亮点</a:t>
            </a:r>
            <a:endParaRPr lang="zh-CN" altLang="en-US" sz="48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270" y="838835"/>
            <a:ext cx="72000" cy="180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82030" y="2339340"/>
            <a:ext cx="28044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accent1">
                    <a:lumMod val="60000"/>
                    <a:lumOff val="40000"/>
                  </a:schemeClr>
                </a:solidFill>
                <a:latin typeface="Heiti SC Light" panose="02000000000000000000" charset="-122"/>
                <a:ea typeface="Heiti SC Light" panose="02000000000000000000" charset="-122"/>
              </a:rPr>
              <a:t>INNOVATION HIGHLIGHT</a:t>
            </a:r>
            <a:endParaRPr lang="en-US" altLang="zh-CN" sz="1600">
              <a:solidFill>
                <a:schemeClr val="accent1">
                  <a:lumMod val="60000"/>
                  <a:lumOff val="40000"/>
                </a:schemeClr>
              </a:solidFill>
              <a:latin typeface="Heiti SC Light" panose="02000000000000000000" charset="-122"/>
              <a:ea typeface="Heiti SC Light" panose="02000000000000000000" charset="-122"/>
            </a:endParaRPr>
          </a:p>
        </p:txBody>
      </p:sp>
      <p:pic>
        <p:nvPicPr>
          <p:cNvPr id="5" name="图片 4" descr="undraw_search-app_cpm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094095" y="1040765"/>
            <a:ext cx="6097905" cy="58172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6160135" y="2149475"/>
            <a:ext cx="1910080" cy="708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160135" y="3235325"/>
            <a:ext cx="3713480" cy="14046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551180" y="2156460"/>
            <a:ext cx="3450590" cy="4279265"/>
            <a:chOff x="1499" y="4865"/>
            <a:chExt cx="4117" cy="55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99" y="4865"/>
              <a:ext cx="4117" cy="5548"/>
            </a:xfrm>
            <a:prstGeom prst="rect">
              <a:avLst/>
            </a:prstGeom>
            <a:ln>
              <a:solidFill>
                <a:schemeClr val="tx2">
                  <a:alpha val="0"/>
                </a:schemeClr>
              </a:solidFill>
            </a:ln>
            <a:effectLst/>
          </p:spPr>
        </p:pic>
        <p:sp>
          <p:nvSpPr>
            <p:cNvPr id="18" name="矩形 17"/>
            <p:cNvSpPr/>
            <p:nvPr/>
          </p:nvSpPr>
          <p:spPr>
            <a:xfrm>
              <a:off x="5004" y="5092"/>
              <a:ext cx="549" cy="4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88975" y="453390"/>
            <a:ext cx="690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accent1">
                    <a:lumMod val="60000"/>
                    <a:lumOff val="40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Summary-based RAG</a:t>
            </a:r>
            <a:endParaRPr lang="en-US" altLang="zh-CN" sz="3600">
              <a:solidFill>
                <a:schemeClr val="accent1">
                  <a:lumMod val="60000"/>
                  <a:lumOff val="40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8975" y="1098550"/>
            <a:ext cx="69030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摘要优化的</a:t>
            </a:r>
            <a:r>
              <a:rPr lang="en-US" altLang="zh-CN" sz="4000" b="1">
                <a:solidFill>
                  <a:srgbClr val="005FCE"/>
                </a:solidFill>
                <a:latin typeface="黑体" charset="0"/>
                <a:ea typeface="黑体" charset="0"/>
              </a:rPr>
              <a:t>RAG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技术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1270" y="538480"/>
            <a:ext cx="72000" cy="11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5" y="2259965"/>
            <a:ext cx="777600" cy="777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315" y="5657850"/>
            <a:ext cx="777600" cy="777600"/>
          </a:xfrm>
          <a:prstGeom prst="rect">
            <a:avLst/>
          </a:prstGeom>
        </p:spPr>
      </p:pic>
      <p:pic>
        <p:nvPicPr>
          <p:cNvPr id="11" name="图片 10" descr="right-arrow(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195" y="3731260"/>
            <a:ext cx="777600" cy="7776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540250" y="2057400"/>
            <a:ext cx="1309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人工</a:t>
            </a:r>
            <a:r>
              <a:rPr lang="zh-CN" altLang="en-US"/>
              <a:t>添加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540250" y="3465830"/>
            <a:ext cx="1309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传统</a:t>
            </a:r>
            <a:r>
              <a:rPr lang="en-US" altLang="zh-CN"/>
              <a:t>RAG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3944620" y="5123180"/>
            <a:ext cx="2215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Summary-based </a:t>
            </a:r>
            <a:endParaRPr lang="en-US" altLang="zh-CN" b="1"/>
          </a:p>
          <a:p>
            <a:pPr algn="ctr"/>
            <a:r>
              <a:rPr lang="en-US" altLang="zh-CN" b="1"/>
              <a:t>RAG</a:t>
            </a:r>
            <a:endParaRPr lang="en-US" altLang="zh-CN" b="1"/>
          </a:p>
        </p:txBody>
      </p:sp>
      <p:sp>
        <p:nvSpPr>
          <p:cNvPr id="21" name="文本框 20"/>
          <p:cNvSpPr txBox="1"/>
          <p:nvPr/>
        </p:nvSpPr>
        <p:spPr>
          <a:xfrm>
            <a:off x="6371590" y="2327275"/>
            <a:ext cx="1468120" cy="368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XXL-JOB</a:t>
            </a:r>
            <a:endParaRPr lang="en-US" altLang="zh-CN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470650" y="3935730"/>
            <a:ext cx="1468120" cy="574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b="1">
                <a:latin typeface="Times New Roman Bold" panose="02020603050405020304" charset="0"/>
                <a:cs typeface="Times New Roman Bold" panose="02020603050405020304" charset="0"/>
              </a:rPr>
              <a:t>XXL-JOB</a:t>
            </a:r>
            <a:endParaRPr lang="en-US" altLang="zh-CN" b="1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8585200" y="3614420"/>
            <a:ext cx="1045845" cy="368300"/>
            <a:chOff x="11104" y="3853"/>
            <a:chExt cx="2312" cy="580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28" name="圆角矩形 27"/>
            <p:cNvSpPr/>
            <p:nvPr/>
          </p:nvSpPr>
          <p:spPr>
            <a:xfrm>
              <a:off x="11104" y="3853"/>
              <a:ext cx="2312" cy="57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1105" y="3853"/>
              <a:ext cx="2311" cy="5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p>
              <a:pPr algn="ctr"/>
              <a:r>
                <a:rPr lang="en-US" altLang="zh-CN">
                  <a:latin typeface="Times New Roman Regular" panose="02020603050405020304" charset="0"/>
                  <a:cs typeface="Times New Roman Regular" panose="02020603050405020304" charset="0"/>
                </a:rPr>
                <a:t>/run</a:t>
              </a:r>
              <a:endParaRPr lang="en-US" altLang="zh-CN">
                <a:latin typeface="Times New Roman Regular" panose="02020603050405020304" charset="0"/>
                <a:cs typeface="Times New Roman Regular" panose="02020603050405020304" charset="0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8169275" y="4140835"/>
            <a:ext cx="1305560" cy="3683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docker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371590" y="3373120"/>
            <a:ext cx="1910080" cy="3683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603050405020304" charset="0"/>
                <a:cs typeface="Times New Roman Regular" panose="02020603050405020304" charset="0"/>
              </a:rPr>
              <a:t>Accept-Encoding</a:t>
            </a:r>
            <a:endParaRPr lang="en-US" altLang="zh-CN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160135" y="5017770"/>
            <a:ext cx="3713480" cy="14490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6371590" y="5141595"/>
            <a:ext cx="1468120" cy="574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cap="rnd">
            <a:noFill/>
            <a:miter lim="800000"/>
          </a:ln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b="1">
                <a:latin typeface="Times New Roman Regular" panose="02020603050405020304" charset="0"/>
                <a:cs typeface="Times New Roman Regular" panose="02020603050405020304" charset="0"/>
              </a:rPr>
              <a:t>XXL-JOB</a:t>
            </a:r>
            <a:endParaRPr lang="en-US" altLang="zh-CN" b="1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958330" y="5806440"/>
            <a:ext cx="1468120" cy="574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zh-CN" altLang="en-US" b="1">
                <a:latin typeface="Times New Roman Regular" panose="02020603050405020304" charset="0"/>
                <a:cs typeface="Times New Roman Regular" panose="02020603050405020304" charset="0"/>
              </a:rPr>
              <a:t>命令注入</a:t>
            </a:r>
            <a:endParaRPr lang="zh-CN" altLang="en-US" b="1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169275" y="5141595"/>
            <a:ext cx="1468120" cy="57404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b="1">
                <a:latin typeface="Times New Roman Regular" panose="02020603050405020304" charset="0"/>
                <a:cs typeface="Times New Roman Regular" panose="02020603050405020304" charset="0"/>
              </a:rPr>
              <a:t>Restful API</a:t>
            </a:r>
            <a:endParaRPr lang="en-US" altLang="zh-CN" b="1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169275" y="2096770"/>
            <a:ext cx="3714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人工提取指纹</a:t>
            </a:r>
            <a:r>
              <a:rPr lang="en-US" altLang="zh-CN"/>
              <a:t>，</a:t>
            </a:r>
            <a:r>
              <a:rPr lang="zh-CN" altLang="en-US"/>
              <a:t>仅适用于规则匹配</a:t>
            </a:r>
            <a:r>
              <a:rPr lang="en-US" altLang="zh-CN"/>
              <a:t>，</a:t>
            </a:r>
            <a:r>
              <a:rPr lang="zh-CN" altLang="en-US"/>
              <a:t>不保存语义信息</a:t>
            </a:r>
            <a:r>
              <a:rPr lang="en-US" altLang="zh-CN"/>
              <a:t>，</a:t>
            </a:r>
            <a:r>
              <a:rPr lang="zh-CN" altLang="en-US"/>
              <a:t>对</a:t>
            </a:r>
            <a:r>
              <a:rPr lang="zh-CN" altLang="en-US" b="1">
                <a:solidFill>
                  <a:srgbClr val="C00000"/>
                </a:solidFill>
              </a:rPr>
              <a:t>自动化工具适配差</a:t>
            </a:r>
            <a:endParaRPr lang="en-US" altLang="zh-CN" b="1">
              <a:solidFill>
                <a:srgbClr val="C00000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917430" y="3218815"/>
            <a:ext cx="20637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传统</a:t>
            </a:r>
            <a:r>
              <a:rPr lang="en-US" altLang="zh-CN"/>
              <a:t>RAG</a:t>
            </a:r>
            <a:r>
              <a:rPr lang="zh-CN" altLang="en-US"/>
              <a:t>仅基于上下文进行语义分割</a:t>
            </a:r>
            <a:r>
              <a:rPr lang="en-US" altLang="zh-CN"/>
              <a:t>，</a:t>
            </a:r>
            <a:r>
              <a:rPr lang="zh-CN" altLang="en-US"/>
              <a:t>会</a:t>
            </a:r>
            <a:r>
              <a:rPr lang="zh-CN" altLang="en-US" b="1">
                <a:solidFill>
                  <a:srgbClr val="C00000"/>
                </a:solidFill>
              </a:rPr>
              <a:t>保存大量无效词向量</a:t>
            </a:r>
            <a:r>
              <a:rPr lang="en-US" altLang="zh-CN"/>
              <a:t>，</a:t>
            </a:r>
            <a:r>
              <a:rPr lang="zh-CN" altLang="en-US"/>
              <a:t>同时</a:t>
            </a:r>
            <a:r>
              <a:rPr lang="zh-CN" altLang="en-US" b="1">
                <a:solidFill>
                  <a:srgbClr val="C00000"/>
                </a:solidFill>
              </a:rPr>
              <a:t>忽略了</a:t>
            </a:r>
            <a:r>
              <a:rPr lang="en-US" altLang="zh-CN" b="1">
                <a:solidFill>
                  <a:srgbClr val="C00000"/>
                </a:solidFill>
              </a:rPr>
              <a:t>POC</a:t>
            </a:r>
            <a:r>
              <a:rPr lang="zh-CN" altLang="en-US" b="1">
                <a:solidFill>
                  <a:srgbClr val="C00000"/>
                </a:solidFill>
              </a:rPr>
              <a:t>本身信息</a:t>
            </a:r>
            <a:endParaRPr lang="en-US" altLang="zh-CN" b="1">
              <a:solidFill>
                <a:srgbClr val="C00000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993630" y="5049520"/>
            <a:ext cx="20637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采用领域</a:t>
            </a:r>
            <a:r>
              <a:rPr lang="zh-CN" altLang="en-US"/>
              <a:t>专有智能体对</a:t>
            </a:r>
            <a:r>
              <a:rPr lang="en-US" altLang="zh-CN"/>
              <a:t>POC</a:t>
            </a:r>
            <a:r>
              <a:rPr lang="zh-CN" altLang="en-US"/>
              <a:t>进行摘要后</a:t>
            </a:r>
            <a:r>
              <a:rPr lang="en-US" altLang="zh-CN"/>
              <a:t>，</a:t>
            </a:r>
            <a:r>
              <a:rPr lang="zh-CN" altLang="en-US"/>
              <a:t>基于摘要构建知识库</a:t>
            </a:r>
            <a:r>
              <a:rPr lang="en-US" altLang="zh-CN"/>
              <a:t>，</a:t>
            </a:r>
            <a:r>
              <a:rPr lang="zh-CN" altLang="en-US"/>
              <a:t>更加</a:t>
            </a:r>
            <a:r>
              <a:rPr lang="zh-CN" altLang="en-US" b="1">
                <a:solidFill>
                  <a:srgbClr val="C00000"/>
                </a:solidFill>
              </a:rPr>
              <a:t>适配</a:t>
            </a:r>
            <a:r>
              <a:rPr lang="en-US" altLang="zh-CN" b="1">
                <a:solidFill>
                  <a:srgbClr val="C00000"/>
                </a:solidFill>
              </a:rPr>
              <a:t>Agent</a:t>
            </a:r>
            <a:r>
              <a:rPr lang="zh-CN" altLang="en-US" b="1">
                <a:solidFill>
                  <a:srgbClr val="C00000"/>
                </a:solidFill>
              </a:rPr>
              <a:t>工作流</a:t>
            </a:r>
            <a:endParaRPr lang="en-US" altLang="zh-CN" b="1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8975" y="453390"/>
            <a:ext cx="690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accent1">
                    <a:lumMod val="60000"/>
                    <a:lumOff val="40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Ability Engine</a:t>
            </a:r>
            <a:endParaRPr lang="en-US" altLang="zh-CN" sz="3600">
              <a:solidFill>
                <a:schemeClr val="accent1">
                  <a:lumMod val="60000"/>
                  <a:lumOff val="40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8975" y="1098550"/>
            <a:ext cx="69030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灵活适配的外部能力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引擎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270" y="538480"/>
            <a:ext cx="72000" cy="11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5" name="椭圆 4"/>
          <p:cNvSpPr/>
          <p:nvPr>
            <p:custDataLst>
              <p:tags r:id="rId1"/>
            </p:custDataLst>
          </p:nvPr>
        </p:nvSpPr>
        <p:spPr>
          <a:xfrm>
            <a:off x="3531235" y="2114868"/>
            <a:ext cx="4326890" cy="4326890"/>
          </a:xfrm>
          <a:prstGeom prst="ellipse">
            <a:avLst/>
          </a:prstGeom>
          <a:gradFill>
            <a:gsLst>
              <a:gs pos="0">
                <a:srgbClr val="376FFF">
                  <a:lumMod val="20000"/>
                  <a:lumOff val="80000"/>
                  <a:alpha val="0"/>
                </a:srgbClr>
              </a:gs>
              <a:gs pos="100000">
                <a:srgbClr val="376FFF">
                  <a:lumMod val="40000"/>
                  <a:lumOff val="60000"/>
                  <a:alpha val="35000"/>
                </a:srgbClr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  <a:cs typeface="微软雅黑" charset="-122"/>
              <a:sym typeface="微软雅黑" charset="-122"/>
            </a:endParaRPr>
          </a:p>
        </p:txBody>
      </p:sp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4570730" y="3154363"/>
            <a:ext cx="2247900" cy="2247900"/>
          </a:xfrm>
          <a:prstGeom prst="ellipse">
            <a:avLst/>
          </a:prstGeom>
          <a:solidFill>
            <a:srgbClr val="376FFF">
              <a:lumMod val="20000"/>
              <a:lumOff val="80000"/>
              <a:alpha val="60000"/>
            </a:srgbClr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  <a:cs typeface="微软雅黑" charset="-122"/>
              <a:sym typeface="微软雅黑" charset="-122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4731385" y="3306763"/>
            <a:ext cx="1944000" cy="1944000"/>
          </a:xfrm>
          <a:prstGeom prst="ellipse">
            <a:avLst/>
          </a:prstGeom>
          <a:gradFill>
            <a:gsLst>
              <a:gs pos="100000">
                <a:srgbClr val="376FFF"/>
              </a:gs>
              <a:gs pos="50000">
                <a:srgbClr val="376FFF">
                  <a:lumMod val="80000"/>
                  <a:lumOff val="20000"/>
                </a:srgbClr>
              </a:gs>
              <a:gs pos="0">
                <a:srgbClr val="376FFF">
                  <a:lumMod val="60000"/>
                  <a:lumOff val="40000"/>
                </a:srgbClr>
              </a:gs>
            </a:gsLst>
            <a:lin ang="16200000" scaled="0"/>
          </a:gradFill>
          <a:ln>
            <a:noFill/>
          </a:ln>
          <a:effectLst>
            <a:outerShdw blurRad="215900" dist="38100" dir="2700000" algn="tl" rotWithShape="0">
              <a:srgbClr val="376FFF">
                <a:lumMod val="75000"/>
                <a:alpha val="2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endParaRPr lang="zh-CN" altLang="en-US" sz="2000" b="1">
              <a:solidFill>
                <a:srgbClr val="FFFFFF"/>
              </a:solidFill>
              <a:latin typeface="微软雅黑" charset="-122"/>
              <a:ea typeface="微软雅黑" charset="-122"/>
              <a:cs typeface="微软雅黑" charset="-122"/>
              <a:sym typeface="微软雅黑" charset="-122"/>
            </a:endParaRPr>
          </a:p>
        </p:txBody>
      </p:sp>
      <p:sp>
        <p:nvSpPr>
          <p:cNvPr id="9" name="椭圆 8"/>
          <p:cNvSpPr/>
          <p:nvPr>
            <p:custDataLst>
              <p:tags r:id="rId4"/>
            </p:custDataLst>
          </p:nvPr>
        </p:nvSpPr>
        <p:spPr>
          <a:xfrm>
            <a:off x="3976370" y="2560003"/>
            <a:ext cx="3436620" cy="3437255"/>
          </a:xfrm>
          <a:prstGeom prst="ellipse">
            <a:avLst/>
          </a:prstGeom>
          <a:noFill/>
          <a:ln>
            <a:solidFill>
              <a:srgbClr val="376FFF"/>
            </a:solidFill>
          </a:ln>
          <a:effectLst>
            <a:outerShdw blurRad="50800" dist="38100" dir="2700000" algn="tl" rotWithShape="0">
              <a:srgbClr val="376FFF">
                <a:alpha val="4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  <a:cs typeface="微软雅黑" charset="-122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343535" y="2783523"/>
            <a:ext cx="3187700" cy="10572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集成网络安全领域</a:t>
            </a:r>
            <a:r>
              <a:rPr lang="zh-CN" altLang="en-US" sz="16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多种工具。</a:t>
            </a:r>
            <a:endParaRPr lang="zh-CN" altLang="en-US" sz="160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根据任务需求动态调用工具</a:t>
            </a:r>
            <a:r>
              <a:rPr lang="en-US" altLang="zh-CN" sz="16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。</a:t>
            </a:r>
            <a:endParaRPr lang="en-US" altLang="zh-CN" sz="160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343535" y="1978343"/>
            <a:ext cx="3187700" cy="75374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376FFF"/>
                </a:solidFill>
                <a:latin typeface="微软雅黑" charset="-122"/>
                <a:cs typeface="微软雅黑" charset="-122"/>
              </a:rPr>
              <a:t>工具调用</a:t>
            </a:r>
            <a:endParaRPr lang="zh-CN" altLang="en-US" sz="2400" b="1" dirty="0">
              <a:solidFill>
                <a:srgbClr val="376FFF"/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343535" y="5496878"/>
            <a:ext cx="3186000" cy="10572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自动访问网页，提取关键信息。</a:t>
            </a:r>
            <a:endParaRPr lang="zh-CN" altLang="en-US" sz="160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支持动态交互。</a:t>
            </a:r>
            <a:endParaRPr lang="zh-CN" altLang="en-US" sz="160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343535" y="4713923"/>
            <a:ext cx="3186000" cy="75374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376FFF"/>
                </a:solidFill>
                <a:latin typeface="微软雅黑" charset="-122"/>
                <a:cs typeface="微软雅黑" charset="-122"/>
              </a:rPr>
              <a:t>网页</a:t>
            </a:r>
            <a:r>
              <a:rPr lang="zh-CN" altLang="en-US" sz="2400" b="1">
                <a:solidFill>
                  <a:srgbClr val="376FFF"/>
                </a:solidFill>
                <a:latin typeface="微软雅黑" charset="-122"/>
                <a:cs typeface="微软雅黑" charset="-122"/>
              </a:rPr>
              <a:t>交互</a:t>
            </a:r>
            <a:endParaRPr lang="zh-CN" altLang="en-US" sz="2400" b="1">
              <a:solidFill>
                <a:srgbClr val="376FFF"/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7948930" y="4114800"/>
            <a:ext cx="3789680" cy="10572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基于关键词或语义向量检索多源知识库</a:t>
            </a:r>
            <a:r>
              <a:rPr lang="en-US" altLang="zh-CN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。</a:t>
            </a:r>
            <a:endParaRPr lang="zh-CN" altLang="en-US" sz="1600" dirty="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结合上下文过滤无关信息，生成精准答案。</a:t>
            </a:r>
            <a:endParaRPr lang="zh-CN" altLang="en-US" sz="1600" dirty="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21" name="矩形 20"/>
          <p:cNvSpPr/>
          <p:nvPr>
            <p:custDataLst>
              <p:tags r:id="rId10"/>
            </p:custDataLst>
          </p:nvPr>
        </p:nvSpPr>
        <p:spPr>
          <a:xfrm>
            <a:off x="7948930" y="3322003"/>
            <a:ext cx="3187700" cy="75374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376FFF"/>
                </a:solidFill>
                <a:latin typeface="微软雅黑" charset="-122"/>
                <a:cs typeface="微软雅黑" charset="-122"/>
              </a:rPr>
              <a:t>知识库检索</a:t>
            </a:r>
            <a:endParaRPr lang="zh-CN" altLang="en-US" sz="2400" b="1" dirty="0">
              <a:solidFill>
                <a:srgbClr val="376FFF"/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16" name="弧形 15"/>
          <p:cNvSpPr/>
          <p:nvPr>
            <p:custDataLst>
              <p:tags r:id="rId11"/>
            </p:custDataLst>
          </p:nvPr>
        </p:nvSpPr>
        <p:spPr>
          <a:xfrm rot="13140000">
            <a:off x="4276090" y="2877503"/>
            <a:ext cx="2808474" cy="2808474"/>
          </a:xfrm>
          <a:prstGeom prst="arc">
            <a:avLst>
              <a:gd name="adj1" fmla="val 16909494"/>
              <a:gd name="adj2" fmla="val 103454"/>
            </a:avLst>
          </a:prstGeom>
          <a:ln w="6350">
            <a:gradFill>
              <a:gsLst>
                <a:gs pos="0">
                  <a:srgbClr val="376FFF">
                    <a:alpha val="0"/>
                  </a:srgbClr>
                </a:gs>
                <a:gs pos="35000">
                  <a:srgbClr val="376FFF"/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rgbClr val="376FFF">
                <a:lumMod val="75000"/>
                <a:alpha val="40000"/>
              </a:srgbClr>
            </a:outerShdw>
          </a:effectLst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9pPr>
          </a:lstStyle>
          <a:p>
            <a:pPr algn="ctr"/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微软雅黑" charset="0"/>
              <a:cs typeface="微软雅黑" charset="-122"/>
            </a:endParaRPr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4916805" y="4371023"/>
            <a:ext cx="1573530" cy="5892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FFFFFF">
                    <a:lumMod val="100000"/>
                  </a:srgbClr>
                </a:solidFill>
                <a:latin typeface="微软雅黑" charset="-122"/>
                <a:cs typeface="微软雅黑" charset="-122"/>
              </a:rPr>
              <a:t>能力</a:t>
            </a:r>
            <a:r>
              <a:rPr lang="zh-CN" altLang="en-US" sz="2400" b="1">
                <a:solidFill>
                  <a:srgbClr val="FFFFFF">
                    <a:lumMod val="100000"/>
                  </a:srgbClr>
                </a:solidFill>
                <a:latin typeface="微软雅黑" charset="-122"/>
                <a:cs typeface="微软雅黑" charset="-122"/>
              </a:rPr>
              <a:t>引擎</a:t>
            </a:r>
            <a:endParaRPr lang="zh-CN" altLang="en-US" sz="2400" b="1">
              <a:solidFill>
                <a:srgbClr val="FFFFFF">
                  <a:lumMod val="100000"/>
                </a:srgbClr>
              </a:solidFill>
              <a:latin typeface="微软雅黑" charset="-122"/>
              <a:cs typeface="微软雅黑" charset="-122"/>
            </a:endParaRPr>
          </a:p>
        </p:txBody>
      </p:sp>
      <p:pic>
        <p:nvPicPr>
          <p:cNvPr id="27" name="图片 11" descr="343439383331313b343532303032373bbfcdbba7b5b5b0b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78780" y="3793173"/>
            <a:ext cx="432000" cy="432000"/>
          </a:xfrm>
          <a:prstGeom prst="rect">
            <a:avLst/>
          </a:prstGeom>
        </p:spPr>
      </p:pic>
      <p:sp>
        <p:nvSpPr>
          <p:cNvPr id="14" name="椭圆 13"/>
          <p:cNvSpPr/>
          <p:nvPr>
            <p:custDataLst>
              <p:tags r:id="rId16"/>
            </p:custDataLst>
          </p:nvPr>
        </p:nvSpPr>
        <p:spPr>
          <a:xfrm>
            <a:off x="7094220" y="3933508"/>
            <a:ext cx="584200" cy="584200"/>
          </a:xfrm>
          <a:prstGeom prst="ellipse">
            <a:avLst/>
          </a:prstGeom>
          <a:gradFill>
            <a:gsLst>
              <a:gs pos="50000">
                <a:srgbClr val="376FFF">
                  <a:lumMod val="80000"/>
                  <a:lumOff val="20000"/>
                </a:srgbClr>
              </a:gs>
              <a:gs pos="100000">
                <a:srgbClr val="376FFF"/>
              </a:gs>
              <a:gs pos="0">
                <a:srgbClr val="376FFF">
                  <a:lumMod val="60000"/>
                  <a:lumOff val="40000"/>
                  <a:alpha val="100000"/>
                </a:srgbClr>
              </a:gs>
            </a:gsLst>
            <a:lin ang="18900000" scaled="0"/>
          </a:gradFill>
          <a:ln>
            <a:noFill/>
          </a:ln>
          <a:effectLst>
            <a:outerShdw blurRad="139700" dist="50800" dir="2700000" algn="tl" rotWithShape="0">
              <a:srgbClr val="376FFF">
                <a:lumMod val="75000"/>
                <a:alpha val="2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  <a:cs typeface="微软雅黑" charset="-122"/>
              <a:sym typeface="微软雅黑" charset="-122"/>
            </a:endParaRPr>
          </a:p>
        </p:txBody>
      </p:sp>
      <p:sp>
        <p:nvSpPr>
          <p:cNvPr id="15" name="椭圆 14"/>
          <p:cNvSpPr/>
          <p:nvPr>
            <p:custDataLst>
              <p:tags r:id="rId17"/>
            </p:custDataLst>
          </p:nvPr>
        </p:nvSpPr>
        <p:spPr>
          <a:xfrm>
            <a:off x="4575810" y="5507038"/>
            <a:ext cx="584200" cy="584200"/>
          </a:xfrm>
          <a:prstGeom prst="ellipse">
            <a:avLst/>
          </a:prstGeom>
          <a:gradFill>
            <a:gsLst>
              <a:gs pos="50000">
                <a:srgbClr val="376FFF">
                  <a:lumMod val="80000"/>
                  <a:lumOff val="20000"/>
                </a:srgbClr>
              </a:gs>
              <a:gs pos="100000">
                <a:srgbClr val="376FFF"/>
              </a:gs>
              <a:gs pos="0">
                <a:srgbClr val="376FFF">
                  <a:lumMod val="60000"/>
                  <a:lumOff val="40000"/>
                  <a:alpha val="100000"/>
                </a:srgbClr>
              </a:gs>
            </a:gsLst>
            <a:lin ang="18900000" scaled="0"/>
          </a:gradFill>
          <a:ln>
            <a:noFill/>
          </a:ln>
          <a:effectLst>
            <a:outerShdw blurRad="139700" dist="50800" dir="2700000" algn="tl" rotWithShape="0">
              <a:srgbClr val="376FFF">
                <a:lumMod val="75000"/>
                <a:alpha val="2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  <a:cs typeface="微软雅黑" charset="-122"/>
              <a:sym typeface="微软雅黑" charset="-122"/>
            </a:endParaRPr>
          </a:p>
        </p:txBody>
      </p:sp>
      <p:sp>
        <p:nvSpPr>
          <p:cNvPr id="18" name="椭圆 17"/>
          <p:cNvSpPr/>
          <p:nvPr>
            <p:custDataLst>
              <p:tags r:id="rId18"/>
            </p:custDataLst>
          </p:nvPr>
        </p:nvSpPr>
        <p:spPr>
          <a:xfrm>
            <a:off x="4472305" y="2539048"/>
            <a:ext cx="584200" cy="584200"/>
          </a:xfrm>
          <a:prstGeom prst="ellipse">
            <a:avLst/>
          </a:prstGeom>
          <a:gradFill>
            <a:gsLst>
              <a:gs pos="50000">
                <a:srgbClr val="376FFF">
                  <a:lumMod val="80000"/>
                  <a:lumOff val="20000"/>
                </a:srgbClr>
              </a:gs>
              <a:gs pos="100000">
                <a:srgbClr val="376FFF"/>
              </a:gs>
              <a:gs pos="0">
                <a:srgbClr val="376FFF">
                  <a:lumMod val="60000"/>
                  <a:lumOff val="40000"/>
                  <a:alpha val="100000"/>
                </a:srgbClr>
              </a:gs>
            </a:gsLst>
            <a:lin ang="18900000" scaled="0"/>
          </a:gradFill>
          <a:ln>
            <a:noFill/>
          </a:ln>
          <a:effectLst>
            <a:outerShdw blurRad="139700" dist="50800" dir="2700000" algn="tl" rotWithShape="0">
              <a:srgbClr val="376FFF">
                <a:lumMod val="75000"/>
                <a:alpha val="2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  <a:cs typeface="微软雅黑" charset="-122"/>
              <a:sym typeface="微软雅黑" charset="-122"/>
            </a:endParaRPr>
          </a:p>
        </p:txBody>
      </p:sp>
      <p:pic>
        <p:nvPicPr>
          <p:cNvPr id="23" name="图片 4" descr="343439383331313b343532303032303bb8f6c8cbd0c5cfa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40270" y="4083368"/>
            <a:ext cx="288000" cy="288000"/>
          </a:xfrm>
          <a:prstGeom prst="rect">
            <a:avLst/>
          </a:prstGeom>
        </p:spPr>
      </p:pic>
      <p:pic>
        <p:nvPicPr>
          <p:cNvPr id="24" name="图片 3" descr="343439383331313b343532303031393bd2b5bca8b9dcc0ed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724400" y="5680393"/>
            <a:ext cx="288000" cy="288000"/>
          </a:xfrm>
          <a:prstGeom prst="rect">
            <a:avLst/>
          </a:prstGeom>
        </p:spPr>
      </p:pic>
      <p:pic>
        <p:nvPicPr>
          <p:cNvPr id="25" name="图片 16" descr="343439383331313b343532303033323bd3a6d3c3b9dcc0ed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613910" y="2687003"/>
            <a:ext cx="288000" cy="288000"/>
          </a:xfrm>
          <a:prstGeom prst="rect">
            <a:avLst/>
          </a:prstGeom>
        </p:spPr>
      </p:pic>
      <p:sp>
        <p:nvSpPr>
          <p:cNvPr id="30" name="弧形 29"/>
          <p:cNvSpPr/>
          <p:nvPr>
            <p:custDataLst>
              <p:tags r:id="rId28"/>
            </p:custDataLst>
          </p:nvPr>
        </p:nvSpPr>
        <p:spPr>
          <a:xfrm rot="20393373">
            <a:off x="4274185" y="2877503"/>
            <a:ext cx="2808474" cy="2808474"/>
          </a:xfrm>
          <a:prstGeom prst="arc">
            <a:avLst>
              <a:gd name="adj1" fmla="val 16909494"/>
              <a:gd name="adj2" fmla="val 103454"/>
            </a:avLst>
          </a:prstGeom>
          <a:ln w="6350">
            <a:gradFill>
              <a:gsLst>
                <a:gs pos="0">
                  <a:srgbClr val="376FFF">
                    <a:alpha val="0"/>
                  </a:srgbClr>
                </a:gs>
                <a:gs pos="35000">
                  <a:srgbClr val="376FFF"/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rgbClr val="376FFF">
                <a:lumMod val="75000"/>
                <a:alpha val="40000"/>
              </a:srgbClr>
            </a:outerShdw>
          </a:effectLst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9pPr>
          </a:lstStyle>
          <a:p>
            <a:pPr algn="ctr"/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微软雅黑" charset="0"/>
              <a:cs typeface="微软雅黑" charset="-122"/>
            </a:endParaRPr>
          </a:p>
        </p:txBody>
      </p:sp>
      <p:sp>
        <p:nvSpPr>
          <p:cNvPr id="31" name="弧形 30"/>
          <p:cNvSpPr/>
          <p:nvPr>
            <p:custDataLst>
              <p:tags r:id="rId29"/>
            </p:custDataLst>
          </p:nvPr>
        </p:nvSpPr>
        <p:spPr>
          <a:xfrm rot="6016544">
            <a:off x="4274185" y="2876868"/>
            <a:ext cx="2808474" cy="2808474"/>
          </a:xfrm>
          <a:prstGeom prst="arc">
            <a:avLst>
              <a:gd name="adj1" fmla="val 16909494"/>
              <a:gd name="adj2" fmla="val 103454"/>
            </a:avLst>
          </a:prstGeom>
          <a:ln w="6350">
            <a:gradFill>
              <a:gsLst>
                <a:gs pos="0">
                  <a:srgbClr val="376FFF">
                    <a:alpha val="0"/>
                  </a:srgbClr>
                </a:gs>
                <a:gs pos="35000">
                  <a:srgbClr val="376FFF"/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rgbClr val="376FFF">
                <a:lumMod val="75000"/>
                <a:alpha val="40000"/>
              </a:srgbClr>
            </a:outerShdw>
          </a:effectLst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  <a:latin typeface="Arial" panose="020B0604020202090204" pitchFamily="34" charset="0"/>
                <a:ea typeface="微软雅黑" charset="-122"/>
                <a:cs typeface="+mn-ea"/>
              </a:defRPr>
            </a:lvl9pPr>
          </a:lstStyle>
          <a:p>
            <a:pPr algn="ctr"/>
            <a:endParaRPr lang="zh-CN" altLang="en-US">
              <a:solidFill>
                <a:srgbClr val="000000"/>
              </a:solidFill>
              <a:latin typeface="Arial" panose="020B0604020202090204" pitchFamily="34" charset="0"/>
              <a:ea typeface="微软雅黑" charset="0"/>
              <a:cs typeface="微软雅黑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8476156" y="2661771"/>
            <a:ext cx="2499418" cy="37557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376FFF"/>
                </a:solidFill>
                <a:latin typeface="微软雅黑" charset="-122"/>
                <a:cs typeface="微软雅黑" charset="-122"/>
              </a:rPr>
              <a:t>任务编排</a:t>
            </a:r>
            <a:r>
              <a:rPr lang="zh-CN" altLang="en-US" sz="2000" b="1">
                <a:solidFill>
                  <a:srgbClr val="376FFF"/>
                </a:solidFill>
                <a:latin typeface="微软雅黑" charset="-122"/>
                <a:cs typeface="微软雅黑" charset="-122"/>
              </a:rPr>
              <a:t>智能体</a:t>
            </a:r>
            <a:endParaRPr lang="zh-CN" altLang="en-US" sz="2000" b="1">
              <a:solidFill>
                <a:srgbClr val="376FFF"/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30" name="任意多边形 29"/>
          <p:cNvSpPr/>
          <p:nvPr>
            <p:custDataLst>
              <p:tags r:id="rId2"/>
            </p:custDataLst>
          </p:nvPr>
        </p:nvSpPr>
        <p:spPr>
          <a:xfrm>
            <a:off x="5031084" y="3311567"/>
            <a:ext cx="537023" cy="1887741"/>
          </a:xfrm>
          <a:custGeom>
            <a:avLst/>
            <a:gdLst>
              <a:gd name="connsiteX0" fmla="*/ 0 w 757"/>
              <a:gd name="connsiteY0" fmla="*/ 0 h 2661"/>
              <a:gd name="connsiteX1" fmla="*/ 757 w 757"/>
              <a:gd name="connsiteY1" fmla="*/ 149 h 2661"/>
              <a:gd name="connsiteX2" fmla="*/ 749 w 757"/>
              <a:gd name="connsiteY2" fmla="*/ 2453 h 2661"/>
              <a:gd name="connsiteX3" fmla="*/ 17 w 757"/>
              <a:gd name="connsiteY3" fmla="*/ 2661 h 2661"/>
              <a:gd name="connsiteX4" fmla="*/ 0 w 757"/>
              <a:gd name="connsiteY4" fmla="*/ 0 h 2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" h="2661">
                <a:moveTo>
                  <a:pt x="0" y="0"/>
                </a:moveTo>
                <a:lnTo>
                  <a:pt x="757" y="149"/>
                </a:lnTo>
                <a:lnTo>
                  <a:pt x="749" y="2453"/>
                </a:lnTo>
                <a:lnTo>
                  <a:pt x="17" y="266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4000">
                <a:srgbClr val="376FFF"/>
              </a:gs>
              <a:gs pos="0">
                <a:srgbClr val="376FFF">
                  <a:lumMod val="60000"/>
                  <a:lumOff val="40000"/>
                </a:srgbClr>
              </a:gs>
              <a:gs pos="81000">
                <a:srgbClr val="376FFF"/>
              </a:gs>
              <a:gs pos="100000">
                <a:srgbClr val="376FFF"/>
              </a:gs>
            </a:gsLst>
            <a:lin ang="5400000" scaled="0"/>
          </a:gradFill>
          <a:ln>
            <a:gradFill>
              <a:gsLst>
                <a:gs pos="32000">
                  <a:srgbClr val="F5F8FF"/>
                </a:gs>
                <a:gs pos="0">
                  <a:srgbClr val="A5BEFF"/>
                </a:gs>
                <a:gs pos="100000">
                  <a:srgbClr val="F5F8FF"/>
                </a:gs>
                <a:gs pos="71000">
                  <a:srgbClr val="C3D4FF"/>
                </a:gs>
              </a:gsLst>
              <a:lin ang="16200000" scaled="0"/>
            </a:gradFill>
          </a:ln>
          <a:effectLst>
            <a:outerShdw blurRad="254000" dist="152400" dir="5400000" algn="t" rotWithShape="0">
              <a:srgbClr val="376FFF">
                <a:alpha val="4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b="1" dirty="0">
                <a:solidFill>
                  <a:srgbClr val="FFFFFF"/>
                </a:solidFill>
                <a:latin typeface="微软雅黑" charset="-122"/>
                <a:ea typeface="微软雅黑" charset="0"/>
                <a:cs typeface="微软雅黑" charset="-122"/>
                <a:sym typeface="微软雅黑" charset="-122"/>
              </a:rPr>
              <a:t>01</a:t>
            </a:r>
            <a:endParaRPr lang="en-US" altLang="zh-CN" b="1" dirty="0">
              <a:solidFill>
                <a:srgbClr val="FFFFFF"/>
              </a:solidFill>
              <a:latin typeface="微软雅黑" charset="-122"/>
              <a:ea typeface="微软雅黑" charset="0"/>
              <a:cs typeface="微软雅黑" charset="-122"/>
              <a:sym typeface="微软雅黑" charset="-122"/>
            </a:endParaRPr>
          </a:p>
        </p:txBody>
      </p:sp>
      <p:sp>
        <p:nvSpPr>
          <p:cNvPr id="31" name="任意多边形 30"/>
          <p:cNvSpPr/>
          <p:nvPr>
            <p:custDataLst>
              <p:tags r:id="rId3"/>
            </p:custDataLst>
          </p:nvPr>
        </p:nvSpPr>
        <p:spPr>
          <a:xfrm>
            <a:off x="5878620" y="2816118"/>
            <a:ext cx="779643" cy="2878079"/>
          </a:xfrm>
          <a:custGeom>
            <a:avLst/>
            <a:gdLst>
              <a:gd name="connsiteX0" fmla="*/ 0 w 1099"/>
              <a:gd name="connsiteY0" fmla="*/ 0 h 4057"/>
              <a:gd name="connsiteX1" fmla="*/ 1099 w 1099"/>
              <a:gd name="connsiteY1" fmla="*/ 418 h 4057"/>
              <a:gd name="connsiteX2" fmla="*/ 1099 w 1099"/>
              <a:gd name="connsiteY2" fmla="*/ 3626 h 4057"/>
              <a:gd name="connsiteX3" fmla="*/ 0 w 1099"/>
              <a:gd name="connsiteY3" fmla="*/ 4057 h 4057"/>
              <a:gd name="connsiteX4" fmla="*/ 0 w 1099"/>
              <a:gd name="connsiteY4" fmla="*/ 0 h 4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9" h="4057">
                <a:moveTo>
                  <a:pt x="0" y="0"/>
                </a:moveTo>
                <a:lnTo>
                  <a:pt x="1099" y="418"/>
                </a:lnTo>
                <a:lnTo>
                  <a:pt x="1099" y="3626"/>
                </a:lnTo>
                <a:lnTo>
                  <a:pt x="0" y="405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4000">
                <a:srgbClr val="17D594"/>
              </a:gs>
              <a:gs pos="0">
                <a:srgbClr val="17D594">
                  <a:lumMod val="60000"/>
                  <a:lumOff val="40000"/>
                </a:srgbClr>
              </a:gs>
              <a:gs pos="100000">
                <a:srgbClr val="17D594">
                  <a:lumMod val="60000"/>
                  <a:lumOff val="40000"/>
                </a:srgbClr>
              </a:gs>
            </a:gsLst>
            <a:lin ang="5400000" scaled="0"/>
          </a:gradFill>
          <a:ln>
            <a:gradFill>
              <a:gsLst>
                <a:gs pos="32000">
                  <a:srgbClr val="F5F8FF"/>
                </a:gs>
                <a:gs pos="0">
                  <a:srgbClr val="17D594">
                    <a:lumMod val="20000"/>
                    <a:lumOff val="80000"/>
                  </a:srgbClr>
                </a:gs>
                <a:gs pos="100000">
                  <a:srgbClr val="F5F8FF"/>
                </a:gs>
                <a:gs pos="71000">
                  <a:srgbClr val="17D594">
                    <a:lumMod val="20000"/>
                    <a:lumOff val="80000"/>
                  </a:srgbClr>
                </a:gs>
              </a:gsLst>
              <a:lin ang="16200000" scaled="1"/>
            </a:gradFill>
          </a:ln>
          <a:effectLst>
            <a:outerShdw blurRad="254000" dist="152400" dir="5400000" algn="t" rotWithShape="0">
              <a:srgbClr val="17D594">
                <a:alpha val="4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b="1" dirty="0">
                <a:solidFill>
                  <a:srgbClr val="FFFFFF"/>
                </a:solidFill>
                <a:latin typeface="微软雅黑" charset="-122"/>
                <a:ea typeface="微软雅黑" charset="0"/>
                <a:cs typeface="微软雅黑" charset="-122"/>
                <a:sym typeface="微软雅黑" charset="-122"/>
              </a:rPr>
              <a:t>02</a:t>
            </a:r>
            <a:endParaRPr lang="en-US" altLang="zh-CN" b="1" dirty="0">
              <a:solidFill>
                <a:srgbClr val="FFFFFF"/>
              </a:solidFill>
              <a:latin typeface="微软雅黑" charset="-122"/>
              <a:ea typeface="微软雅黑" charset="0"/>
              <a:cs typeface="微软雅黑" charset="-122"/>
              <a:sym typeface="微软雅黑" charset="-122"/>
            </a:endParaRPr>
          </a:p>
        </p:txBody>
      </p:sp>
      <p:sp>
        <p:nvSpPr>
          <p:cNvPr id="33" name="任意多边形 32"/>
          <p:cNvSpPr/>
          <p:nvPr>
            <p:custDataLst>
              <p:tags r:id="rId4"/>
            </p:custDataLst>
          </p:nvPr>
        </p:nvSpPr>
        <p:spPr>
          <a:xfrm>
            <a:off x="6949712" y="2453594"/>
            <a:ext cx="881797" cy="3464052"/>
          </a:xfrm>
          <a:custGeom>
            <a:avLst/>
            <a:gdLst>
              <a:gd name="connsiteX0" fmla="*/ 15 w 1243"/>
              <a:gd name="connsiteY0" fmla="*/ 0 h 4883"/>
              <a:gd name="connsiteX1" fmla="*/ 1232 w 1243"/>
              <a:gd name="connsiteY1" fmla="*/ 712 h 4883"/>
              <a:gd name="connsiteX2" fmla="*/ 1243 w 1243"/>
              <a:gd name="connsiteY2" fmla="*/ 4288 h 4883"/>
              <a:gd name="connsiteX3" fmla="*/ 0 w 1243"/>
              <a:gd name="connsiteY3" fmla="*/ 4883 h 4883"/>
              <a:gd name="connsiteX4" fmla="*/ 15 w 1243"/>
              <a:gd name="connsiteY4" fmla="*/ 0 h 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3" h="4883">
                <a:moveTo>
                  <a:pt x="15" y="0"/>
                </a:moveTo>
                <a:lnTo>
                  <a:pt x="1232" y="712"/>
                </a:lnTo>
                <a:lnTo>
                  <a:pt x="1243" y="4288"/>
                </a:lnTo>
                <a:lnTo>
                  <a:pt x="0" y="4883"/>
                </a:lnTo>
                <a:lnTo>
                  <a:pt x="15" y="0"/>
                </a:lnTo>
                <a:close/>
              </a:path>
            </a:pathLst>
          </a:custGeom>
          <a:gradFill>
            <a:gsLst>
              <a:gs pos="54000">
                <a:srgbClr val="376FFF"/>
              </a:gs>
              <a:gs pos="0">
                <a:srgbClr val="376FFF">
                  <a:lumMod val="60000"/>
                  <a:lumOff val="40000"/>
                </a:srgbClr>
              </a:gs>
              <a:gs pos="81000">
                <a:srgbClr val="376FFF"/>
              </a:gs>
              <a:gs pos="100000">
                <a:srgbClr val="376FFF"/>
              </a:gs>
            </a:gsLst>
            <a:lin ang="5400000" scaled="0"/>
          </a:gradFill>
          <a:ln>
            <a:gradFill>
              <a:gsLst>
                <a:gs pos="32000">
                  <a:srgbClr val="F5F8FF"/>
                </a:gs>
                <a:gs pos="0">
                  <a:srgbClr val="A5BEFF"/>
                </a:gs>
                <a:gs pos="100000">
                  <a:srgbClr val="F5F8FF"/>
                </a:gs>
                <a:gs pos="71000">
                  <a:srgbClr val="C3D4FF"/>
                </a:gs>
              </a:gsLst>
              <a:lin ang="16200000" scaled="0"/>
            </a:gradFill>
          </a:ln>
          <a:effectLst>
            <a:outerShdw blurRad="254000" dist="152400" dir="5400000" algn="t" rotWithShape="0">
              <a:srgbClr val="376FFF">
                <a:alpha val="40000"/>
              </a:srgbClr>
            </a:outerShdw>
          </a:effec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b="1" dirty="0">
                <a:solidFill>
                  <a:srgbClr val="FFFFFF"/>
                </a:solidFill>
                <a:latin typeface="微软雅黑" charset="-122"/>
                <a:ea typeface="微软雅黑" charset="0"/>
                <a:cs typeface="微软雅黑" charset="-122"/>
                <a:sym typeface="微软雅黑" charset="-122"/>
              </a:rPr>
              <a:t>03</a:t>
            </a:r>
            <a:endParaRPr lang="en-US" altLang="zh-CN" b="1" dirty="0">
              <a:solidFill>
                <a:srgbClr val="FFFFFF"/>
              </a:solidFill>
              <a:latin typeface="微软雅黑" charset="-122"/>
              <a:ea typeface="微软雅黑" charset="0"/>
              <a:cs typeface="微软雅黑" charset="-122"/>
              <a:sym typeface="微软雅黑" charset="-122"/>
            </a:endParaRPr>
          </a:p>
        </p:txBody>
      </p:sp>
      <p:sp>
        <p:nvSpPr>
          <p:cNvPr id="16" name="任意多边形 15"/>
          <p:cNvSpPr/>
          <p:nvPr>
            <p:custDataLst>
              <p:tags r:id="rId5"/>
            </p:custDataLst>
          </p:nvPr>
        </p:nvSpPr>
        <p:spPr>
          <a:xfrm>
            <a:off x="1907340" y="4353547"/>
            <a:ext cx="2912278" cy="299371"/>
          </a:xfrm>
          <a:custGeom>
            <a:avLst/>
            <a:gdLst>
              <a:gd name="connisteX0" fmla="*/ 0 w 2971165"/>
              <a:gd name="connsiteY0" fmla="*/ 0 h 285750"/>
              <a:gd name="connisteX1" fmla="*/ 2684780 w 2971165"/>
              <a:gd name="connsiteY1" fmla="*/ 0 h 285750"/>
              <a:gd name="connisteX2" fmla="*/ 2971165 w 2971165"/>
              <a:gd name="connsiteY2" fmla="*/ 285750 h 2857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971165" h="285750">
                <a:moveTo>
                  <a:pt x="0" y="0"/>
                </a:moveTo>
                <a:lnTo>
                  <a:pt x="2684780" y="0"/>
                </a:lnTo>
                <a:lnTo>
                  <a:pt x="2971165" y="285750"/>
                </a:lnTo>
              </a:path>
            </a:pathLst>
          </a:custGeom>
          <a:noFill/>
          <a:ln>
            <a:gradFill>
              <a:gsLst>
                <a:gs pos="100000">
                  <a:srgbClr val="AFC6FF">
                    <a:alpha val="0"/>
                  </a:srgbClr>
                </a:gs>
                <a:gs pos="47000">
                  <a:srgbClr val="376FFF">
                    <a:alpha val="70000"/>
                  </a:srgbClr>
                </a:gs>
              </a:gsLst>
              <a:lin ang="10800000" scaled="0"/>
            </a:gradFill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72500"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  <a:sym typeface="微软雅黑" charset="-122"/>
            </a:endParaRPr>
          </a:p>
        </p:txBody>
      </p:sp>
      <p:sp>
        <p:nvSpPr>
          <p:cNvPr id="24" name="任意多边形 23"/>
          <p:cNvSpPr/>
          <p:nvPr>
            <p:custDataLst>
              <p:tags r:id="rId6"/>
            </p:custDataLst>
          </p:nvPr>
        </p:nvSpPr>
        <p:spPr>
          <a:xfrm>
            <a:off x="7873048" y="3096250"/>
            <a:ext cx="3197314" cy="566819"/>
          </a:xfrm>
          <a:custGeom>
            <a:avLst/>
            <a:gdLst>
              <a:gd name="connsiteX0" fmla="*/ 0 w 4507"/>
              <a:gd name="connsiteY0" fmla="*/ 799 h 799"/>
              <a:gd name="connsiteX1" fmla="*/ 820 w 4507"/>
              <a:gd name="connsiteY1" fmla="*/ 0 h 799"/>
              <a:gd name="connsiteX2" fmla="*/ 4507 w 4507"/>
              <a:gd name="connsiteY2" fmla="*/ 0 h 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07" h="799">
                <a:moveTo>
                  <a:pt x="0" y="799"/>
                </a:moveTo>
                <a:lnTo>
                  <a:pt x="820" y="0"/>
                </a:lnTo>
                <a:lnTo>
                  <a:pt x="4507" y="0"/>
                </a:lnTo>
              </a:path>
            </a:pathLst>
          </a:custGeom>
          <a:noFill/>
          <a:ln>
            <a:gradFill>
              <a:gsLst>
                <a:gs pos="100000">
                  <a:srgbClr val="AFC6FF">
                    <a:alpha val="0"/>
                  </a:srgbClr>
                </a:gs>
                <a:gs pos="47000">
                  <a:srgbClr val="376FFF">
                    <a:alpha val="70000"/>
                  </a:srgbClr>
                </a:gs>
              </a:gsLst>
              <a:lin ang="0" scaled="0"/>
            </a:gradFill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  <a:sym typeface="微软雅黑" charset="-122"/>
            </a:endParaRPr>
          </a:p>
        </p:txBody>
      </p:sp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2074321" y="3952025"/>
            <a:ext cx="2498377" cy="3338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376FFF"/>
                </a:solidFill>
                <a:latin typeface="微软雅黑" charset="-122"/>
                <a:cs typeface="微软雅黑" charset="-122"/>
              </a:rPr>
              <a:t>知识库检索</a:t>
            </a:r>
            <a:r>
              <a:rPr lang="zh-CN" altLang="en-US" sz="2000" b="1">
                <a:solidFill>
                  <a:srgbClr val="376FFF"/>
                </a:solidFill>
                <a:latin typeface="微软雅黑" charset="-122"/>
                <a:cs typeface="微软雅黑" charset="-122"/>
              </a:rPr>
              <a:t>智能体</a:t>
            </a:r>
            <a:endParaRPr lang="zh-CN" altLang="en-US" sz="2000" b="1">
              <a:solidFill>
                <a:srgbClr val="376FFF"/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7" name="任意多边形 6"/>
          <p:cNvSpPr/>
          <p:nvPr>
            <p:custDataLst>
              <p:tags r:id="rId8"/>
            </p:custDataLst>
          </p:nvPr>
        </p:nvSpPr>
        <p:spPr>
          <a:xfrm>
            <a:off x="2565924" y="2719994"/>
            <a:ext cx="3119751" cy="535754"/>
          </a:xfrm>
          <a:custGeom>
            <a:avLst/>
            <a:gdLst>
              <a:gd name="connsiteX0" fmla="*/ 0 w 4050"/>
              <a:gd name="connsiteY0" fmla="*/ 0 h 798"/>
              <a:gd name="connsiteX1" fmla="*/ 3411 w 4050"/>
              <a:gd name="connsiteY1" fmla="*/ 0 h 798"/>
              <a:gd name="connsiteX2" fmla="*/ 4050 w 4050"/>
              <a:gd name="connsiteY2" fmla="*/ 798 h 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50" h="798">
                <a:moveTo>
                  <a:pt x="0" y="0"/>
                </a:moveTo>
                <a:lnTo>
                  <a:pt x="3411" y="0"/>
                </a:lnTo>
                <a:lnTo>
                  <a:pt x="4050" y="798"/>
                </a:lnTo>
              </a:path>
            </a:pathLst>
          </a:custGeom>
          <a:noFill/>
          <a:ln>
            <a:gradFill>
              <a:gsLst>
                <a:gs pos="0">
                  <a:srgbClr val="17D594"/>
                </a:gs>
                <a:gs pos="100000">
                  <a:srgbClr val="17D594">
                    <a:alpha val="0"/>
                  </a:srgbClr>
                </a:gs>
              </a:gsLst>
              <a:lin ang="10800000" scaled="0"/>
            </a:gradFill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  <a:sym typeface="微软雅黑" charset="-122"/>
            </a:endParaRP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780415" y="2764155"/>
            <a:ext cx="4181475" cy="11474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领域知识建模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：基于网络安全行业标准与专家经验构建知识图谱。</a:t>
            </a:r>
            <a:endParaRPr lang="zh-CN" altLang="en-US" sz="140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任务优化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：针对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网络安全领域特性优化任务执行逻辑。</a:t>
            </a:r>
            <a:endParaRPr lang="zh-CN" altLang="en-US" sz="140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11" name="椭圆 10"/>
          <p:cNvSpPr/>
          <p:nvPr>
            <p:custDataLst>
              <p:tags r:id="rId10"/>
            </p:custDataLst>
          </p:nvPr>
        </p:nvSpPr>
        <p:spPr>
          <a:xfrm>
            <a:off x="2670836" y="4934683"/>
            <a:ext cx="7732577" cy="1640866"/>
          </a:xfrm>
          <a:prstGeom prst="ellipse">
            <a:avLst/>
          </a:prstGeom>
          <a:noFill/>
          <a:ln w="19050">
            <a:gradFill>
              <a:gsLst>
                <a:gs pos="31000">
                  <a:srgbClr val="AFC6FF">
                    <a:alpha val="0"/>
                  </a:srgbClr>
                </a:gs>
                <a:gs pos="77000">
                  <a:srgbClr val="376FFF">
                    <a:lumMod val="60000"/>
                    <a:lumOff val="40000"/>
                    <a:alpha val="70000"/>
                  </a:srgbClr>
                </a:gs>
              </a:gsLst>
              <a:lin ang="5400000" scaled="0"/>
            </a:gradFill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</a:endParaRPr>
          </a:p>
        </p:txBody>
      </p:sp>
      <p:sp>
        <p:nvSpPr>
          <p:cNvPr id="13" name="椭圆 12"/>
          <p:cNvSpPr/>
          <p:nvPr>
            <p:custDataLst>
              <p:tags r:id="rId11"/>
            </p:custDataLst>
          </p:nvPr>
        </p:nvSpPr>
        <p:spPr>
          <a:xfrm>
            <a:off x="3533203" y="4934683"/>
            <a:ext cx="6007999" cy="1198904"/>
          </a:xfrm>
          <a:prstGeom prst="ellipse">
            <a:avLst/>
          </a:prstGeom>
          <a:noFill/>
          <a:ln w="53975">
            <a:gradFill>
              <a:gsLst>
                <a:gs pos="38000">
                  <a:srgbClr val="AFC6FF">
                    <a:alpha val="0"/>
                  </a:srgbClr>
                </a:gs>
                <a:gs pos="85000">
                  <a:srgbClr val="376FFF">
                    <a:alpha val="65000"/>
                  </a:srgbClr>
                </a:gs>
              </a:gsLst>
              <a:lin ang="5460000" scaled="0"/>
            </a:gradFill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</a:endParaRPr>
          </a:p>
        </p:txBody>
      </p:sp>
      <p:sp>
        <p:nvSpPr>
          <p:cNvPr id="14" name="矩形 13"/>
          <p:cNvSpPr/>
          <p:nvPr>
            <p:custDataLst>
              <p:tags r:id="rId12"/>
            </p:custDataLst>
          </p:nvPr>
        </p:nvSpPr>
        <p:spPr>
          <a:xfrm>
            <a:off x="780415" y="4394200"/>
            <a:ext cx="3792220" cy="14611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多源知识检索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：整合文档、数据库等多模态数据。</a:t>
            </a:r>
            <a:endParaRPr lang="zh-CN" altLang="en-US" sz="140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上下文感知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：基于任务需求动态过滤无关信息。</a:t>
            </a:r>
            <a:endParaRPr lang="zh-CN" altLang="en-US" sz="140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实时更新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：自动同步最新知识，确保信息时效性。</a:t>
            </a:r>
            <a:endParaRPr lang="zh-CN" altLang="en-US" sz="140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15" name="矩形 14"/>
          <p:cNvSpPr/>
          <p:nvPr>
            <p:custDataLst>
              <p:tags r:id="rId13"/>
            </p:custDataLst>
          </p:nvPr>
        </p:nvSpPr>
        <p:spPr>
          <a:xfrm>
            <a:off x="8475980" y="3161665"/>
            <a:ext cx="3352800" cy="23571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任务分解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：将复杂任务拆解为子任务</a:t>
            </a:r>
            <a:r>
              <a:rPr lang="en-US" altLang="zh-CN" sz="140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。</a:t>
            </a:r>
            <a:endParaRPr lang="zh-CN" altLang="en-US" sz="140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资源调度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：动态分配计算资源，确保任务高效执行。</a:t>
            </a:r>
            <a:endParaRPr lang="zh-CN" altLang="en-US" sz="140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冲突仲裁</a:t>
            </a:r>
            <a:r>
              <a:rPr lang="zh-CN" altLang="en-US" sz="1400" dirty="0">
                <a:ln>
                  <a:noFill/>
                  <a:prstDash val="sysDot"/>
                </a:ln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：协调多智能体协作，避免资源竞争。</a:t>
            </a:r>
            <a:endParaRPr lang="zh-CN" altLang="en-US" sz="1400" dirty="0">
              <a:ln>
                <a:noFill/>
                <a:prstDash val="sysDot"/>
              </a:ln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17" name="矩形 16"/>
          <p:cNvSpPr/>
          <p:nvPr>
            <p:custDataLst>
              <p:tags r:id="rId14"/>
            </p:custDataLst>
          </p:nvPr>
        </p:nvSpPr>
        <p:spPr>
          <a:xfrm>
            <a:off x="2463209" y="2347034"/>
            <a:ext cx="2498377" cy="3338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17D594"/>
                </a:solidFill>
                <a:latin typeface="微软雅黑" charset="-122"/>
                <a:cs typeface="微软雅黑" charset="-122"/>
              </a:rPr>
              <a:t>领域</a:t>
            </a:r>
            <a:r>
              <a:rPr lang="zh-CN" altLang="en-US" sz="2000" b="1" dirty="0">
                <a:solidFill>
                  <a:srgbClr val="17D594"/>
                </a:solidFill>
                <a:latin typeface="微软雅黑" charset="-122"/>
                <a:cs typeface="微软雅黑" charset="-122"/>
              </a:rPr>
              <a:t>专有智能体</a:t>
            </a:r>
            <a:endParaRPr lang="zh-CN" altLang="en-US" sz="2000" b="1" dirty="0">
              <a:solidFill>
                <a:srgbClr val="17D594"/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88975" y="453390"/>
            <a:ext cx="690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accent1">
                    <a:lumMod val="60000"/>
                    <a:lumOff val="40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Mullti-Agent Arrangement</a:t>
            </a:r>
            <a:endParaRPr lang="en-US" altLang="zh-CN" sz="3600">
              <a:solidFill>
                <a:schemeClr val="accent1">
                  <a:lumMod val="60000"/>
                  <a:lumOff val="40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8975" y="1098550"/>
            <a:ext cx="69030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多智能体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编排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1270" y="538480"/>
            <a:ext cx="72000" cy="11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2270" y="692785"/>
            <a:ext cx="36175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PART 04</a:t>
            </a:r>
            <a:endParaRPr lang="en-US" altLang="zh-CN" sz="44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7340" y="1461135"/>
            <a:ext cx="32378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rgbClr val="005FCE"/>
                </a:solidFill>
                <a:latin typeface="黑体" charset="0"/>
                <a:ea typeface="黑体" charset="0"/>
              </a:rPr>
              <a:t>产品展示</a:t>
            </a:r>
            <a:endParaRPr lang="zh-CN" altLang="en-US" sz="48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270" y="838835"/>
            <a:ext cx="72000" cy="180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82030" y="2339340"/>
            <a:ext cx="28044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accent1">
                    <a:lumMod val="60000"/>
                    <a:lumOff val="4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rPr>
              <a:t>PRODUCT DISPLAY</a:t>
            </a:r>
            <a:endParaRPr lang="en-US" altLang="zh-CN" sz="1600">
              <a:solidFill>
                <a:schemeClr val="accent1">
                  <a:lumMod val="60000"/>
                  <a:lumOff val="40000"/>
                </a:schemeClr>
              </a:solidFill>
              <a:latin typeface="Heiti SC Light" panose="02000000000000000000" charset="-122"/>
              <a:ea typeface="Heiti SC Light" panose="02000000000000000000" charset="-122"/>
              <a:sym typeface="+mn-ea"/>
            </a:endParaRPr>
          </a:p>
        </p:txBody>
      </p:sp>
      <p:pic>
        <p:nvPicPr>
          <p:cNvPr id="3" name="图片 2" descr="undraw_online-test_20lm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810885" y="2047875"/>
            <a:ext cx="5676900" cy="48101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96570" y="1852295"/>
            <a:ext cx="4498340" cy="4307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Clr>
                <a:srgbClr val="275EC8"/>
              </a:buClr>
              <a:buSzPct val="60000"/>
              <a:buFont typeface="Wingdings" panose="05000000000000000000" charset="0"/>
              <a:buChar char=""/>
            </a:pPr>
            <a:r>
              <a:rPr lang="zh-CN" altLang="en-US" sz="2000" b="1"/>
              <a:t>智能中枢</a:t>
            </a:r>
            <a:r>
              <a:rPr lang="en-US" altLang="zh-CN" sz="2000" b="1"/>
              <a:t>（Luma）</a:t>
            </a:r>
            <a:endParaRPr lang="en-US" altLang="zh-CN" sz="2000" b="1"/>
          </a:p>
          <a:p>
            <a:pPr indent="0">
              <a:buClr>
                <a:srgbClr val="275EC8"/>
              </a:buClr>
              <a:buSzPct val="60000"/>
              <a:buFont typeface="Wingdings" panose="05000000000000000000" charset="0"/>
              <a:buNone/>
            </a:pP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提供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​Agent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能力与知识库支持。通过模块化设计，集成多种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Agent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，实现多任务的高效协同；同时，基于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RAG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技术构建动态知识库，支持精准的语义检索与内容生成。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  <a:p>
            <a:pPr indent="0">
              <a:buClr>
                <a:srgbClr val="275EC8"/>
              </a:buClr>
              <a:buSzPct val="60000"/>
              <a:buFont typeface="Wingdings" panose="05000000000000000000" charset="0"/>
              <a:buNone/>
            </a:pP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  <a:p>
            <a:pPr indent="0">
              <a:buClr>
                <a:srgbClr val="275EC8"/>
              </a:buClr>
              <a:buSzPct val="60000"/>
              <a:buFont typeface="Wingdings" panose="05000000000000000000" charset="0"/>
              <a:buNone/>
            </a:pP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  <a:p>
            <a:pPr indent="0">
              <a:buClr>
                <a:srgbClr val="275EC8"/>
              </a:buClr>
              <a:buSzPct val="60000"/>
              <a:buFont typeface="Wingdings" panose="05000000000000000000" charset="0"/>
              <a:buNone/>
            </a:pPr>
            <a:endParaRPr lang="en-US" altLang="zh-CN"/>
          </a:p>
          <a:p>
            <a:pPr marL="285750" indent="-285750">
              <a:buClr>
                <a:srgbClr val="275EC8"/>
              </a:buClr>
              <a:buSzPct val="60000"/>
              <a:buFont typeface="Wingdings" panose="05000000000000000000" charset="0"/>
              <a:buChar char=""/>
            </a:pPr>
            <a:r>
              <a:rPr lang="zh-CN" altLang="en-US" sz="2000" b="1"/>
              <a:t>赋能平台</a:t>
            </a:r>
            <a:r>
              <a:rPr lang="en-US" altLang="zh-CN" sz="2000" b="1"/>
              <a:t>（</a:t>
            </a:r>
            <a:r>
              <a:rPr lang="zh-CN" altLang="en-US" sz="2000" b="1"/>
              <a:t>威胁情报管理系统</a:t>
            </a:r>
            <a:r>
              <a:rPr lang="en-US" altLang="zh-CN" sz="2000" b="1"/>
              <a:t>）</a:t>
            </a:r>
            <a:endParaRPr lang="en-US" altLang="zh-CN" sz="2000" b="1"/>
          </a:p>
          <a:p>
            <a:pPr indent="0">
              <a:buClr>
                <a:srgbClr val="275EC8"/>
              </a:buClr>
              <a:buSzPct val="60000"/>
              <a:buFont typeface="Wingdings" panose="05000000000000000000" charset="0"/>
              <a:buNone/>
            </a:pP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一个面向网络安全领域的智能化平台，旨在实现威胁情报的全生命周期管理与风险处置的高效协同。通过与能力中枢（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Luma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）的深度集成，系统能够自动化采集、优化多源威胁情报，并基于动态知识库提供精准的情报分析与关联。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rcRect t="8952"/>
          <a:stretch>
            <a:fillRect/>
          </a:stretch>
        </p:blipFill>
        <p:spPr>
          <a:xfrm>
            <a:off x="5318125" y="3622675"/>
            <a:ext cx="5991860" cy="29838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535" y="254635"/>
            <a:ext cx="5505450" cy="31743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18" name="文本框 17"/>
          <p:cNvSpPr txBox="1"/>
          <p:nvPr/>
        </p:nvSpPr>
        <p:spPr>
          <a:xfrm>
            <a:off x="703580" y="312420"/>
            <a:ext cx="6903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PRODUCT DISPLAY</a:t>
            </a:r>
            <a:endParaRPr lang="en-US" altLang="zh-CN" sz="3200">
              <a:solidFill>
                <a:schemeClr val="bg1">
                  <a:lumMod val="85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03580" y="816610"/>
            <a:ext cx="67265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产品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展示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4350" y="397510"/>
            <a:ext cx="72000" cy="10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3580" y="312420"/>
            <a:ext cx="6903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Agent Build</a:t>
            </a:r>
            <a:endParaRPr lang="en-US" altLang="zh-CN" sz="3200">
              <a:solidFill>
                <a:schemeClr val="bg1">
                  <a:lumMod val="85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3580" y="816610"/>
            <a:ext cx="67265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多模型支持构建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智能体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4350" y="397510"/>
            <a:ext cx="72000" cy="10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pSp>
        <p:nvGrpSpPr>
          <p:cNvPr id="13" name="组合 12"/>
          <p:cNvGrpSpPr/>
          <p:nvPr/>
        </p:nvGrpSpPr>
        <p:grpSpPr>
          <a:xfrm>
            <a:off x="725170" y="1675765"/>
            <a:ext cx="5774690" cy="841375"/>
            <a:chOff x="1142" y="2639"/>
            <a:chExt cx="9094" cy="1325"/>
          </a:xfrm>
        </p:grpSpPr>
        <p:sp>
          <p:nvSpPr>
            <p:cNvPr id="11" name="圆角矩形 10"/>
            <p:cNvSpPr/>
            <p:nvPr/>
          </p:nvSpPr>
          <p:spPr>
            <a:xfrm>
              <a:off x="1142" y="2639"/>
              <a:ext cx="9094" cy="1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427" y="2794"/>
              <a:ext cx="880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支持市面主流模型</a:t>
              </a:r>
              <a:r>
                <a:rPr lang="en-US" altLang="zh-CN"/>
                <a:t>，</a:t>
              </a:r>
              <a:r>
                <a:rPr lang="zh-CN" altLang="en-US"/>
                <a:t>使用</a:t>
              </a:r>
              <a:r>
                <a:rPr lang="en-US" altLang="zh-CN"/>
                <a:t>System Prompt</a:t>
              </a:r>
              <a:r>
                <a:rPr lang="zh-CN" altLang="en-US"/>
                <a:t>构建专有智能体</a:t>
              </a:r>
              <a:r>
                <a:rPr lang="en-US" altLang="zh-CN"/>
                <a:t>，</a:t>
              </a:r>
              <a:r>
                <a:rPr lang="zh-CN" altLang="en-US"/>
                <a:t>支持在线对话</a:t>
              </a:r>
              <a:r>
                <a:rPr lang="zh-CN" altLang="en-US"/>
                <a:t>预览</a:t>
              </a:r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580" y="3601720"/>
            <a:ext cx="8870950" cy="3002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545" y="397510"/>
            <a:ext cx="5276850" cy="34607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3580" y="312420"/>
            <a:ext cx="6903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POC KNOWLEDGE</a:t>
            </a:r>
            <a:r>
              <a:rPr lang="en-US" altLang="zh-CN" sz="3200">
                <a:solidFill>
                  <a:schemeClr val="bg1">
                    <a:lumMod val="85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BASE</a:t>
            </a:r>
            <a:endParaRPr lang="en-US" altLang="zh-CN" sz="3200">
              <a:solidFill>
                <a:schemeClr val="bg1">
                  <a:lumMod val="85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3580" y="816610"/>
            <a:ext cx="67265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rgbClr val="005FCE"/>
                </a:solidFill>
                <a:latin typeface="黑体" charset="0"/>
                <a:ea typeface="黑体" charset="0"/>
              </a:rPr>
              <a:t>POC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专有知识库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4350" y="397510"/>
            <a:ext cx="72000" cy="10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8940" y="1555115"/>
            <a:ext cx="5271135" cy="50761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669540"/>
            <a:ext cx="5985510" cy="384175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25170" y="1675765"/>
            <a:ext cx="5774690" cy="841375"/>
            <a:chOff x="1142" y="2639"/>
            <a:chExt cx="9094" cy="1325"/>
          </a:xfrm>
        </p:grpSpPr>
        <p:sp>
          <p:nvSpPr>
            <p:cNvPr id="11" name="圆角矩形 10"/>
            <p:cNvSpPr/>
            <p:nvPr/>
          </p:nvSpPr>
          <p:spPr>
            <a:xfrm>
              <a:off x="1142" y="2639"/>
              <a:ext cx="9094" cy="1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27" y="2794"/>
              <a:ext cx="880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多元异构漏洞情报清洗</a:t>
              </a:r>
              <a:r>
                <a:rPr lang="en-US" altLang="zh-CN"/>
                <a:t>，</a:t>
              </a:r>
              <a:r>
                <a:rPr lang="zh-CN" altLang="en-US"/>
                <a:t>使用</a:t>
              </a:r>
              <a:r>
                <a:rPr lang="en-US" altLang="zh-CN"/>
                <a:t>Nuclei</a:t>
              </a:r>
              <a:r>
                <a:rPr lang="zh-CN" altLang="en-US"/>
                <a:t>模版生成可用</a:t>
              </a:r>
              <a:r>
                <a:rPr lang="en-US" altLang="zh-CN"/>
                <a:t>poc，</a:t>
              </a:r>
              <a:r>
                <a:rPr lang="zh-CN" altLang="en-US"/>
                <a:t>结合</a:t>
              </a:r>
              <a:r>
                <a:rPr lang="en-US" altLang="zh-CN"/>
                <a:t>SBERT</a:t>
              </a:r>
              <a:r>
                <a:rPr lang="zh-CN" altLang="en-US"/>
                <a:t>模型构建向量知识库</a:t>
              </a:r>
              <a:r>
                <a:rPr lang="en-US" altLang="zh-CN"/>
                <a:t>，</a:t>
              </a:r>
              <a:r>
                <a:rPr lang="zh-CN" altLang="en-US"/>
                <a:t>供</a:t>
              </a:r>
              <a:r>
                <a:rPr lang="zh-CN" altLang="en-US"/>
                <a:t>语义检索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3580" y="312420"/>
            <a:ext cx="6903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POC KNOWLEDGE</a:t>
            </a:r>
            <a:r>
              <a:rPr lang="en-US" altLang="zh-CN" sz="3200">
                <a:solidFill>
                  <a:schemeClr val="bg1">
                    <a:lumMod val="85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BASE</a:t>
            </a:r>
            <a:endParaRPr lang="en-US" altLang="zh-CN" sz="3200">
              <a:solidFill>
                <a:schemeClr val="bg1">
                  <a:lumMod val="85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3580" y="816610"/>
            <a:ext cx="67265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网络安全专有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工具库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4350" y="397510"/>
            <a:ext cx="72000" cy="10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pSp>
        <p:nvGrpSpPr>
          <p:cNvPr id="13" name="组合 12"/>
          <p:cNvGrpSpPr/>
          <p:nvPr/>
        </p:nvGrpSpPr>
        <p:grpSpPr>
          <a:xfrm>
            <a:off x="725170" y="1675765"/>
            <a:ext cx="5774690" cy="841375"/>
            <a:chOff x="1142" y="2639"/>
            <a:chExt cx="9094" cy="1325"/>
          </a:xfrm>
        </p:grpSpPr>
        <p:sp>
          <p:nvSpPr>
            <p:cNvPr id="11" name="圆角矩形 10"/>
            <p:cNvSpPr/>
            <p:nvPr/>
          </p:nvSpPr>
          <p:spPr>
            <a:xfrm>
              <a:off x="1142" y="2639"/>
              <a:ext cx="9094" cy="1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02" y="2794"/>
              <a:ext cx="880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采用</a:t>
              </a:r>
              <a:r>
                <a:rPr lang="en-US" altLang="zh-CN"/>
                <a:t>Python</a:t>
              </a:r>
              <a:r>
                <a:rPr lang="zh-CN" altLang="en-US"/>
                <a:t>代码与可执行文件构建外部调用工具库</a:t>
              </a:r>
              <a:r>
                <a:rPr lang="en-US" altLang="zh-CN"/>
                <a:t>，</a:t>
              </a:r>
              <a:r>
                <a:rPr lang="zh-CN" altLang="en-US"/>
                <a:t>基于文件描述与使用用例强化智能体对工具的学习</a:t>
              </a:r>
              <a:r>
                <a:rPr lang="en-US" altLang="zh-CN"/>
                <a:t>。</a:t>
              </a:r>
              <a:endParaRPr lang="en-US" altLang="zh-CN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770" y="3656330"/>
            <a:ext cx="9079230" cy="3044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735" y="122555"/>
            <a:ext cx="5402580" cy="380174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3580" y="312420"/>
            <a:ext cx="6903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TASK ARRANGMENT</a:t>
            </a:r>
            <a:endParaRPr lang="en-US" altLang="zh-CN" sz="3200">
              <a:solidFill>
                <a:schemeClr val="bg1">
                  <a:lumMod val="85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3580" y="816610"/>
            <a:ext cx="67265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自动化任务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编排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4350" y="397510"/>
            <a:ext cx="72000" cy="10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pSp>
        <p:nvGrpSpPr>
          <p:cNvPr id="13" name="组合 12"/>
          <p:cNvGrpSpPr/>
          <p:nvPr/>
        </p:nvGrpSpPr>
        <p:grpSpPr>
          <a:xfrm>
            <a:off x="725170" y="1675765"/>
            <a:ext cx="5774690" cy="841375"/>
            <a:chOff x="1142" y="2639"/>
            <a:chExt cx="9094" cy="1325"/>
          </a:xfrm>
        </p:grpSpPr>
        <p:sp>
          <p:nvSpPr>
            <p:cNvPr id="11" name="圆角矩形 10"/>
            <p:cNvSpPr/>
            <p:nvPr/>
          </p:nvSpPr>
          <p:spPr>
            <a:xfrm>
              <a:off x="1142" y="2639"/>
              <a:ext cx="9094" cy="1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02" y="2794"/>
              <a:ext cx="880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通过设计通用任务智能体</a:t>
              </a:r>
              <a:r>
                <a:rPr lang="en-US" altLang="zh-CN"/>
                <a:t>，</a:t>
              </a:r>
              <a:r>
                <a:rPr lang="zh-CN" altLang="en-US"/>
                <a:t>结合专有领域知识</a:t>
              </a:r>
              <a:r>
                <a:rPr lang="en-US" altLang="zh-CN"/>
                <a:t>，</a:t>
              </a:r>
              <a:r>
                <a:rPr lang="zh-CN" altLang="en-US"/>
                <a:t>可以自动化编排网络安全任务</a:t>
              </a:r>
              <a:r>
                <a:rPr lang="en-US" altLang="zh-CN"/>
                <a:t>，</a:t>
              </a:r>
              <a:r>
                <a:rPr lang="zh-CN" altLang="en-US"/>
                <a:t>赋能下游应用开发</a:t>
              </a:r>
              <a:r>
                <a:rPr lang="en-US" altLang="zh-CN"/>
                <a:t>。</a:t>
              </a:r>
              <a:endParaRPr lang="en-US" altLang="zh-CN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9860" y="2794635"/>
            <a:ext cx="5618480" cy="36468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5" y="2794635"/>
            <a:ext cx="5617845" cy="36468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1450" y="692785"/>
            <a:ext cx="36175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solidFill>
                  <a:srgbClr val="005FCE"/>
                </a:solidFill>
              </a:rPr>
              <a:t>CONTENTS</a:t>
            </a:r>
            <a:endParaRPr lang="en-US" altLang="zh-CN" sz="4400" b="1">
              <a:solidFill>
                <a:srgbClr val="005FCE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1450" y="1333500"/>
            <a:ext cx="32378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rgbClr val="005FCE"/>
                </a:solidFill>
                <a:latin typeface="黑体" charset="0"/>
                <a:ea typeface="黑体" charset="0"/>
              </a:rPr>
              <a:t>目录</a:t>
            </a:r>
            <a:endParaRPr lang="zh-CN" altLang="en-US" sz="48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270" y="838835"/>
            <a:ext cx="72000" cy="12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pSp>
        <p:nvGrpSpPr>
          <p:cNvPr id="18" name="组合 17"/>
          <p:cNvGrpSpPr/>
          <p:nvPr/>
        </p:nvGrpSpPr>
        <p:grpSpPr>
          <a:xfrm>
            <a:off x="3409315" y="1907540"/>
            <a:ext cx="2820035" cy="1689100"/>
            <a:chOff x="6126" y="1962"/>
            <a:chExt cx="6854" cy="2660"/>
          </a:xfrm>
        </p:grpSpPr>
        <p:sp>
          <p:nvSpPr>
            <p:cNvPr id="14" name="文本框 13"/>
            <p:cNvSpPr txBox="1"/>
            <p:nvPr/>
          </p:nvSpPr>
          <p:spPr>
            <a:xfrm>
              <a:off x="6126" y="1962"/>
              <a:ext cx="447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7200" b="1">
                  <a:ln w="28575">
                    <a:solidFill>
                      <a:schemeClr val="tx2">
                        <a:lumMod val="25000"/>
                        <a:lumOff val="75000"/>
                      </a:schemeClr>
                    </a:solidFill>
                  </a:ln>
                  <a:noFill/>
                  <a:latin typeface="Arial Bold" panose="020B0604020202090204" charset="0"/>
                  <a:cs typeface="Arial Bold" panose="020B0604020202090204" charset="0"/>
                </a:rPr>
                <a:t>01</a:t>
              </a:r>
              <a:endParaRPr lang="en-US" altLang="zh-CN" sz="7200" b="1">
                <a:ln w="28575">
                  <a:solidFill>
                    <a:schemeClr val="tx2">
                      <a:lumMod val="25000"/>
                      <a:lumOff val="75000"/>
                    </a:schemeClr>
                  </a:solidFill>
                </a:ln>
                <a:noFill/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126" y="3381"/>
              <a:ext cx="681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Light" panose="02000000000000000000" charset="-122"/>
                  <a:ea typeface="Heiti SC Light" panose="02000000000000000000" charset="-122"/>
                </a:rPr>
                <a:t>设计背景</a:t>
              </a:r>
              <a:endPara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164" y="4091"/>
              <a:ext cx="681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>
                  <a:solidFill>
                    <a:schemeClr val="bg1">
                      <a:lumMod val="65000"/>
                    </a:schemeClr>
                  </a:solidFill>
                  <a:latin typeface="Heiti SC Light" panose="02000000000000000000" charset="-122"/>
                  <a:ea typeface="Heiti SC Light" panose="02000000000000000000" charset="-122"/>
                </a:rPr>
                <a:t>DESIGN BACKGROUND</a:t>
              </a:r>
              <a:endParaRPr lang="en-US" altLang="zh-CN" sz="1600">
                <a:solidFill>
                  <a:schemeClr val="bg1">
                    <a:lumMod val="65000"/>
                  </a:schemeClr>
                </a:solidFill>
                <a:latin typeface="Heiti SC Light" panose="02000000000000000000" charset="-122"/>
                <a:ea typeface="Heiti SC Light" panose="02000000000000000000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633970" y="1907540"/>
            <a:ext cx="2820035" cy="1689100"/>
            <a:chOff x="6126" y="1962"/>
            <a:chExt cx="6854" cy="2660"/>
          </a:xfrm>
        </p:grpSpPr>
        <p:sp>
          <p:nvSpPr>
            <p:cNvPr id="20" name="文本框 19"/>
            <p:cNvSpPr txBox="1"/>
            <p:nvPr/>
          </p:nvSpPr>
          <p:spPr>
            <a:xfrm>
              <a:off x="6126" y="1962"/>
              <a:ext cx="447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7200" b="1">
                  <a:ln w="28575">
                    <a:solidFill>
                      <a:schemeClr val="tx2">
                        <a:lumMod val="25000"/>
                        <a:lumOff val="75000"/>
                      </a:schemeClr>
                    </a:solidFill>
                  </a:ln>
                  <a:noFill/>
                  <a:latin typeface="Arial Bold" panose="020B0604020202090204" charset="0"/>
                  <a:cs typeface="Arial Bold" panose="020B0604020202090204" charset="0"/>
                </a:rPr>
                <a:t>02</a:t>
              </a:r>
              <a:endParaRPr lang="en-US" altLang="zh-CN" sz="7200" b="1">
                <a:ln w="28575">
                  <a:solidFill>
                    <a:schemeClr val="tx2">
                      <a:lumMod val="25000"/>
                      <a:lumOff val="75000"/>
                    </a:schemeClr>
                  </a:solidFill>
                </a:ln>
                <a:noFill/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126" y="3381"/>
              <a:ext cx="681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Light" panose="02000000000000000000" charset="-122"/>
                  <a:ea typeface="Heiti SC Light" panose="02000000000000000000" charset="-122"/>
                  <a:sym typeface="+mn-ea"/>
                </a:rPr>
                <a:t>赋能场景</a:t>
              </a:r>
              <a:endParaRPr lang="zh-CN" altLang="en-US" sz="3200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164" y="4091"/>
              <a:ext cx="681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>
                  <a:solidFill>
                    <a:schemeClr val="bg1">
                      <a:lumMod val="65000"/>
                    </a:schemeClr>
                  </a:solidFill>
                  <a:latin typeface="Heiti SC Light" panose="02000000000000000000" charset="-122"/>
                  <a:ea typeface="Heiti SC Light" panose="02000000000000000000" charset="-122"/>
                  <a:sym typeface="+mn-ea"/>
                </a:rPr>
                <a:t>EMPOWER SCENE</a:t>
              </a:r>
              <a:endParaRPr lang="en-US" altLang="zh-CN" sz="1600">
                <a:solidFill>
                  <a:schemeClr val="bg1">
                    <a:lumMod val="65000"/>
                  </a:schemeClr>
                </a:solidFill>
                <a:latin typeface="Heiti SC Light" panose="02000000000000000000" charset="-122"/>
                <a:ea typeface="Heiti SC Light" panose="02000000000000000000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970915" y="4150995"/>
            <a:ext cx="3237865" cy="1689100"/>
            <a:chOff x="6126" y="1962"/>
            <a:chExt cx="6854" cy="2660"/>
          </a:xfrm>
        </p:grpSpPr>
        <p:sp>
          <p:nvSpPr>
            <p:cNvPr id="24" name="文本框 23"/>
            <p:cNvSpPr txBox="1"/>
            <p:nvPr/>
          </p:nvSpPr>
          <p:spPr>
            <a:xfrm>
              <a:off x="6126" y="1962"/>
              <a:ext cx="447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7200" b="1">
                  <a:ln w="28575">
                    <a:solidFill>
                      <a:schemeClr val="tx2">
                        <a:lumMod val="25000"/>
                        <a:lumOff val="75000"/>
                      </a:schemeClr>
                    </a:solidFill>
                  </a:ln>
                  <a:noFill/>
                  <a:latin typeface="Arial Bold" panose="020B0604020202090204" charset="0"/>
                  <a:cs typeface="Arial Bold" panose="020B0604020202090204" charset="0"/>
                </a:rPr>
                <a:t>03</a:t>
              </a:r>
              <a:endParaRPr lang="en-US" altLang="zh-CN" sz="7200" b="1">
                <a:ln w="28575">
                  <a:solidFill>
                    <a:schemeClr val="tx2">
                      <a:lumMod val="25000"/>
                      <a:lumOff val="75000"/>
                    </a:schemeClr>
                  </a:solidFill>
                </a:ln>
                <a:noFill/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126" y="3381"/>
              <a:ext cx="681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Light" panose="02000000000000000000" charset="-122"/>
                  <a:ea typeface="Heiti SC Light" panose="02000000000000000000" charset="-122"/>
                  <a:sym typeface="+mn-ea"/>
                </a:rPr>
                <a:t>创新亮点</a:t>
              </a:r>
              <a:endPara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164" y="4091"/>
              <a:ext cx="681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>
                  <a:solidFill>
                    <a:schemeClr val="bg1">
                      <a:lumMod val="65000"/>
                    </a:schemeClr>
                  </a:solidFill>
                  <a:latin typeface="Heiti SC Light" panose="02000000000000000000" charset="-122"/>
                  <a:ea typeface="Heiti SC Light" panose="02000000000000000000" charset="-122"/>
                  <a:sym typeface="+mn-ea"/>
                </a:rPr>
                <a:t>INNOVATION HIGHLIGHT</a:t>
              </a:r>
              <a:endParaRPr lang="en-US" altLang="zh-CN" sz="1600">
                <a:solidFill>
                  <a:schemeClr val="bg1">
                    <a:lumMod val="65000"/>
                  </a:schemeClr>
                </a:solidFill>
                <a:latin typeface="Heiti SC Light" panose="02000000000000000000" charset="-122"/>
                <a:ea typeface="Heiti SC Light" panose="02000000000000000000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088890" y="4150995"/>
            <a:ext cx="2820035" cy="1689100"/>
            <a:chOff x="6126" y="1962"/>
            <a:chExt cx="6854" cy="2660"/>
          </a:xfrm>
        </p:grpSpPr>
        <p:sp>
          <p:nvSpPr>
            <p:cNvPr id="28" name="文本框 27"/>
            <p:cNvSpPr txBox="1"/>
            <p:nvPr/>
          </p:nvSpPr>
          <p:spPr>
            <a:xfrm>
              <a:off x="6126" y="1962"/>
              <a:ext cx="447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7200" b="1">
                  <a:ln w="28575">
                    <a:solidFill>
                      <a:schemeClr val="tx2">
                        <a:lumMod val="25000"/>
                        <a:lumOff val="75000"/>
                      </a:schemeClr>
                    </a:solidFill>
                  </a:ln>
                  <a:noFill/>
                  <a:latin typeface="Arial Bold" panose="020B0604020202090204" charset="0"/>
                  <a:cs typeface="Arial Bold" panose="020B0604020202090204" charset="0"/>
                </a:rPr>
                <a:t>04</a:t>
              </a:r>
              <a:endParaRPr lang="en-US" altLang="zh-CN" sz="7200" b="1">
                <a:ln w="28575">
                  <a:solidFill>
                    <a:schemeClr val="tx2">
                      <a:lumMod val="25000"/>
                      <a:lumOff val="75000"/>
                    </a:schemeClr>
                  </a:solidFill>
                </a:ln>
                <a:noFill/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126" y="3381"/>
              <a:ext cx="681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Light" panose="02000000000000000000" charset="-122"/>
                  <a:ea typeface="Heiti SC Light" panose="02000000000000000000" charset="-122"/>
                  <a:sym typeface="+mn-ea"/>
                </a:rPr>
                <a:t>产品展示</a:t>
              </a:r>
              <a:endPara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164" y="4091"/>
              <a:ext cx="681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>
                  <a:solidFill>
                    <a:schemeClr val="bg1">
                      <a:lumMod val="65000"/>
                    </a:schemeClr>
                  </a:solidFill>
                  <a:latin typeface="Heiti SC Light" panose="02000000000000000000" charset="-122"/>
                  <a:ea typeface="Heiti SC Light" panose="02000000000000000000" charset="-122"/>
                  <a:sym typeface="+mn-ea"/>
                </a:rPr>
                <a:t>PRODUCT DISPLAY</a:t>
              </a:r>
              <a:endParaRPr lang="en-US" altLang="zh-CN" sz="1600">
                <a:solidFill>
                  <a:schemeClr val="bg1">
                    <a:lumMod val="65000"/>
                  </a:schemeClr>
                </a:solidFill>
                <a:latin typeface="Heiti SC Light" panose="02000000000000000000" charset="-122"/>
                <a:ea typeface="Heiti SC Light" panose="02000000000000000000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035415" y="4150995"/>
            <a:ext cx="2820035" cy="1689100"/>
            <a:chOff x="6126" y="1962"/>
            <a:chExt cx="6854" cy="2660"/>
          </a:xfrm>
        </p:grpSpPr>
        <p:sp>
          <p:nvSpPr>
            <p:cNvPr id="33" name="文本框 32"/>
            <p:cNvSpPr txBox="1"/>
            <p:nvPr/>
          </p:nvSpPr>
          <p:spPr>
            <a:xfrm>
              <a:off x="6126" y="1962"/>
              <a:ext cx="447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7200" b="1">
                  <a:ln w="28575">
                    <a:solidFill>
                      <a:schemeClr val="tx2">
                        <a:lumMod val="25000"/>
                        <a:lumOff val="75000"/>
                      </a:schemeClr>
                    </a:solidFill>
                  </a:ln>
                  <a:noFill/>
                  <a:latin typeface="Arial Bold" panose="020B0604020202090204" charset="0"/>
                  <a:cs typeface="Arial Bold" panose="020B0604020202090204" charset="0"/>
                </a:rPr>
                <a:t>05</a:t>
              </a:r>
              <a:endParaRPr lang="en-US" altLang="zh-CN" sz="7200" b="1">
                <a:ln w="28575">
                  <a:solidFill>
                    <a:schemeClr val="tx2">
                      <a:lumMod val="25000"/>
                      <a:lumOff val="75000"/>
                    </a:schemeClr>
                  </a:solidFill>
                </a:ln>
                <a:noFill/>
                <a:latin typeface="Arial Bold" panose="020B0604020202090204" charset="0"/>
                <a:cs typeface="Arial Bold" panose="020B060402020209020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126" y="3381"/>
              <a:ext cx="6816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Light" panose="02000000000000000000" charset="-122"/>
                  <a:ea typeface="Heiti SC Light" panose="02000000000000000000" charset="-122"/>
                  <a:sym typeface="+mn-ea"/>
                </a:rPr>
                <a:t>设计</a:t>
              </a:r>
              <a:r>
                <a:rPr lang="zh-CN" alt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Heiti SC Light" panose="02000000000000000000" charset="-122"/>
                  <a:ea typeface="Heiti SC Light" panose="02000000000000000000" charset="-122"/>
                  <a:sym typeface="+mn-ea"/>
                </a:rPr>
                <a:t>感悟</a:t>
              </a:r>
              <a:endPara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164" y="4091"/>
              <a:ext cx="6816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600">
                  <a:solidFill>
                    <a:schemeClr val="bg1">
                      <a:lumMod val="65000"/>
                    </a:schemeClr>
                  </a:solidFill>
                  <a:latin typeface="Heiti SC Light" panose="02000000000000000000" charset="-122"/>
                  <a:ea typeface="Heiti SC Light" panose="02000000000000000000" charset="-122"/>
                  <a:sym typeface="+mn-ea"/>
                </a:rPr>
                <a:t>DESIGN INSIGHT</a:t>
              </a:r>
              <a:endParaRPr lang="en-US" altLang="zh-CN" sz="1600">
                <a:solidFill>
                  <a:schemeClr val="bg1">
                    <a:lumMod val="6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3580" y="312420"/>
            <a:ext cx="6903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T</a:t>
            </a:r>
            <a:r>
              <a:rPr lang="en-US" altLang="zh-CN" sz="3200">
                <a:solidFill>
                  <a:schemeClr val="bg1">
                    <a:lumMod val="85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HREAT INTELLIGENCE DISPLAY</a:t>
            </a:r>
            <a:endParaRPr lang="en-US" altLang="zh-CN" sz="3200">
              <a:solidFill>
                <a:schemeClr val="bg1">
                  <a:lumMod val="85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3580" y="816610"/>
            <a:ext cx="67265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威胁情报展示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4350" y="397510"/>
            <a:ext cx="72000" cy="10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pSp>
        <p:nvGrpSpPr>
          <p:cNvPr id="13" name="组合 12"/>
          <p:cNvGrpSpPr/>
          <p:nvPr/>
        </p:nvGrpSpPr>
        <p:grpSpPr>
          <a:xfrm>
            <a:off x="725170" y="1675765"/>
            <a:ext cx="5774690" cy="841375"/>
            <a:chOff x="1142" y="2639"/>
            <a:chExt cx="9094" cy="1325"/>
          </a:xfrm>
        </p:grpSpPr>
        <p:sp>
          <p:nvSpPr>
            <p:cNvPr id="11" name="圆角矩形 10"/>
            <p:cNvSpPr/>
            <p:nvPr/>
          </p:nvSpPr>
          <p:spPr>
            <a:xfrm>
              <a:off x="1142" y="2639"/>
              <a:ext cx="9094" cy="1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02" y="2794"/>
              <a:ext cx="880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通过</a:t>
              </a:r>
              <a:r>
                <a:rPr lang="en-US" altLang="zh-CN"/>
                <a:t>LUMA</a:t>
              </a:r>
              <a:r>
                <a:rPr lang="zh-CN" altLang="en-US"/>
                <a:t>订阅更新的威胁情报知识库</a:t>
              </a:r>
              <a:r>
                <a:rPr lang="en-US" altLang="zh-CN"/>
                <a:t>，</a:t>
              </a:r>
              <a:r>
                <a:rPr lang="zh-CN" altLang="en-US"/>
                <a:t>前端展示丰富的威胁情报信息</a:t>
              </a:r>
              <a:r>
                <a:rPr lang="en-US" altLang="zh-CN"/>
                <a:t>，</a:t>
              </a:r>
              <a:r>
                <a:rPr lang="zh-CN" altLang="en-US"/>
                <a:t>并可调用智能体</a:t>
              </a:r>
              <a:r>
                <a:rPr lang="zh-CN" altLang="en-US"/>
                <a:t>优化与总结</a:t>
              </a:r>
              <a:r>
                <a:rPr lang="en-US" altLang="zh-CN"/>
                <a:t>。</a:t>
              </a:r>
              <a:endParaRPr lang="en-US" altLang="zh-CN"/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3580" y="2591435"/>
            <a:ext cx="6721475" cy="40754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65" y="2754630"/>
            <a:ext cx="4398010" cy="34709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3580" y="312420"/>
            <a:ext cx="6903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VULNEARIBILITY DISPLAY</a:t>
            </a:r>
            <a:endParaRPr lang="en-US" altLang="zh-CN" sz="3200">
              <a:solidFill>
                <a:schemeClr val="bg1">
                  <a:lumMod val="85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3580" y="816610"/>
            <a:ext cx="67265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安全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风险展示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4350" y="397510"/>
            <a:ext cx="72000" cy="10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grpSp>
        <p:nvGrpSpPr>
          <p:cNvPr id="13" name="组合 12"/>
          <p:cNvGrpSpPr/>
          <p:nvPr/>
        </p:nvGrpSpPr>
        <p:grpSpPr>
          <a:xfrm>
            <a:off x="725170" y="1675765"/>
            <a:ext cx="5774690" cy="841375"/>
            <a:chOff x="1142" y="2639"/>
            <a:chExt cx="9094" cy="1325"/>
          </a:xfrm>
        </p:grpSpPr>
        <p:sp>
          <p:nvSpPr>
            <p:cNvPr id="11" name="圆角矩形 10"/>
            <p:cNvSpPr/>
            <p:nvPr/>
          </p:nvSpPr>
          <p:spPr>
            <a:xfrm>
              <a:off x="1142" y="2639"/>
              <a:ext cx="9094" cy="13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02" y="2794"/>
              <a:ext cx="880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>
                  <a:sym typeface="+mn-ea"/>
                </a:rPr>
                <a:t>通过</a:t>
              </a:r>
              <a:r>
                <a:rPr lang="en-US" altLang="zh-CN">
                  <a:sym typeface="+mn-ea"/>
                </a:rPr>
                <a:t>LUMA</a:t>
              </a:r>
              <a:r>
                <a:rPr lang="zh-CN" altLang="en-US">
                  <a:sym typeface="+mn-ea"/>
                </a:rPr>
                <a:t>订自动扫描更新的漏洞风险知识库</a:t>
              </a:r>
              <a:r>
                <a:rPr lang="en-US" altLang="zh-CN">
                  <a:sym typeface="+mn-ea"/>
                </a:rPr>
                <a:t>，</a:t>
              </a:r>
              <a:r>
                <a:rPr lang="zh-CN" altLang="en-US">
                  <a:sym typeface="+mn-ea"/>
                </a:rPr>
                <a:t>前端展示资产的风险测绘信息</a:t>
              </a:r>
              <a:r>
                <a:rPr lang="en-US" altLang="zh-CN">
                  <a:sym typeface="+mn-ea"/>
                </a:rPr>
                <a:t>，</a:t>
              </a:r>
              <a:r>
                <a:rPr lang="zh-CN" altLang="en-US">
                  <a:sym typeface="+mn-ea"/>
                </a:rPr>
                <a:t>并提供专业的修复建议</a:t>
              </a:r>
              <a:r>
                <a:rPr lang="en-US" altLang="zh-CN">
                  <a:sym typeface="+mn-ea"/>
                </a:rPr>
                <a:t>。</a:t>
              </a:r>
              <a:endParaRPr lang="en-US" altLang="zh-CN">
                <a:sym typeface="+mn-ea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105" y="3086100"/>
            <a:ext cx="6489700" cy="31832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135" y="2517140"/>
            <a:ext cx="4532630" cy="35712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2270" y="692785"/>
            <a:ext cx="36175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PART 05</a:t>
            </a:r>
            <a:endParaRPr lang="en-US" altLang="zh-CN" sz="44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7340" y="1461135"/>
            <a:ext cx="32378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rgbClr val="005FCE"/>
                </a:solidFill>
                <a:latin typeface="黑体" charset="0"/>
                <a:ea typeface="黑体" charset="0"/>
              </a:rPr>
              <a:t>设计</a:t>
            </a:r>
            <a:r>
              <a:rPr lang="zh-CN" altLang="en-US" sz="4800" b="1">
                <a:solidFill>
                  <a:srgbClr val="005FCE"/>
                </a:solidFill>
                <a:latin typeface="黑体" charset="0"/>
                <a:ea typeface="黑体" charset="0"/>
              </a:rPr>
              <a:t>感悟</a:t>
            </a:r>
            <a:endParaRPr lang="zh-CN" altLang="en-US" sz="48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270" y="838835"/>
            <a:ext cx="72000" cy="180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82030" y="2339340"/>
            <a:ext cx="28044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accent1">
                    <a:lumMod val="60000"/>
                    <a:lumOff val="40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rPr>
              <a:t>DESIGN INSIGHT</a:t>
            </a:r>
            <a:endParaRPr lang="en-US" altLang="zh-CN" sz="1600">
              <a:solidFill>
                <a:schemeClr val="accent1">
                  <a:lumMod val="60000"/>
                  <a:lumOff val="40000"/>
                </a:schemeClr>
              </a:solidFill>
              <a:latin typeface="Heiti SC Light" panose="02000000000000000000" charset="-122"/>
              <a:ea typeface="Heiti SC Light" panose="02000000000000000000" charset="-122"/>
              <a:sym typeface="+mn-ea"/>
            </a:endParaRPr>
          </a:p>
        </p:txBody>
      </p:sp>
      <p:pic>
        <p:nvPicPr>
          <p:cNvPr id="5" name="图片 4" descr="undraw_success-factors_i41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995545" y="1708150"/>
            <a:ext cx="7196455" cy="51498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688975" y="453390"/>
            <a:ext cx="6903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accent1">
                    <a:lumMod val="60000"/>
                    <a:lumOff val="40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AI-BASES CODING</a:t>
            </a:r>
            <a:endParaRPr lang="en-US" altLang="zh-CN" sz="3600">
              <a:solidFill>
                <a:schemeClr val="accent1">
                  <a:lumMod val="60000"/>
                  <a:lumOff val="40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8975" y="1098550"/>
            <a:ext cx="69030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rgbClr val="005FCE"/>
                </a:solidFill>
                <a:latin typeface="黑体" panose="02010609060101010101" charset="-122"/>
                <a:ea typeface="黑体" panose="02010609060101010101" charset="-122"/>
              </a:rPr>
              <a:t>AI</a:t>
            </a:r>
            <a:r>
              <a:rPr lang="zh-CN" altLang="en-US" sz="4000" b="1">
                <a:solidFill>
                  <a:srgbClr val="005FCE"/>
                </a:solidFill>
                <a:latin typeface="黑体" panose="02010609060101010101" charset="-122"/>
                <a:ea typeface="黑体" panose="02010609060101010101" charset="-122"/>
              </a:rPr>
              <a:t>赋能代码全周期之</a:t>
            </a:r>
            <a:r>
              <a:rPr lang="zh-CN" altLang="en-US" sz="4000" b="1">
                <a:solidFill>
                  <a:srgbClr val="005FCE"/>
                </a:solidFill>
                <a:latin typeface="黑体" panose="02010609060101010101" charset="-122"/>
                <a:ea typeface="黑体" panose="02010609060101010101" charset="-122"/>
              </a:rPr>
              <a:t>可能</a:t>
            </a:r>
            <a:endParaRPr lang="zh-CN" altLang="en-US" sz="4000" b="1">
              <a:solidFill>
                <a:srgbClr val="005FC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1270" y="538480"/>
            <a:ext cx="72000" cy="11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36" name="椭圆"/>
          <p:cNvSpPr/>
          <p:nvPr>
            <p:custDataLst>
              <p:tags r:id="rId1"/>
            </p:custDataLst>
          </p:nvPr>
        </p:nvSpPr>
        <p:spPr>
          <a:xfrm>
            <a:off x="2014043" y="3691444"/>
            <a:ext cx="1245369" cy="1245981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chemeClr val="accent1"/>
                </a:gs>
                <a:gs pos="88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bg-BG" sz="28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2129286" y="3807306"/>
            <a:ext cx="1014883" cy="1015496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8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8" name="弧形 85"/>
          <p:cNvSpPr/>
          <p:nvPr>
            <p:custDataLst>
              <p:tags r:id="rId3"/>
            </p:custDataLst>
          </p:nvPr>
        </p:nvSpPr>
        <p:spPr>
          <a:xfrm rot="16200000">
            <a:off x="1921729" y="3643112"/>
            <a:ext cx="1337680" cy="1337687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 sz="2800" dirty="0">
              <a:solidFill>
                <a:prstClr val="white"/>
              </a:solidFill>
              <a:latin typeface="+mn-ea"/>
              <a:sym typeface="OPPOSans M" panose="00020600040101010101" pitchFamily="18" charset="-122"/>
            </a:endParaRPr>
          </a:p>
        </p:txBody>
      </p:sp>
      <p:sp>
        <p:nvSpPr>
          <p:cNvPr id="43" name="椭圆"/>
          <p:cNvSpPr/>
          <p:nvPr>
            <p:custDataLst>
              <p:tags r:id="rId4"/>
            </p:custDataLst>
          </p:nvPr>
        </p:nvSpPr>
        <p:spPr>
          <a:xfrm>
            <a:off x="4406266" y="3691444"/>
            <a:ext cx="1245369" cy="1245981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chemeClr val="accent1"/>
                </a:gs>
                <a:gs pos="88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bg-BG" sz="28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>
            <a:off x="4521509" y="3807306"/>
            <a:ext cx="1014883" cy="1015496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8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2" name="弧形 85"/>
          <p:cNvSpPr/>
          <p:nvPr>
            <p:custDataLst>
              <p:tags r:id="rId6"/>
            </p:custDataLst>
          </p:nvPr>
        </p:nvSpPr>
        <p:spPr>
          <a:xfrm rot="16200000">
            <a:off x="4314571" y="3643112"/>
            <a:ext cx="1337680" cy="1337687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48" name="椭圆"/>
          <p:cNvSpPr/>
          <p:nvPr>
            <p:custDataLst>
              <p:tags r:id="rId7"/>
            </p:custDataLst>
          </p:nvPr>
        </p:nvSpPr>
        <p:spPr>
          <a:xfrm>
            <a:off x="6798489" y="3691444"/>
            <a:ext cx="1245369" cy="1245981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chemeClr val="accent1"/>
                </a:gs>
                <a:gs pos="88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bg-BG" sz="28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7" name="椭圆 6"/>
          <p:cNvSpPr/>
          <p:nvPr>
            <p:custDataLst>
              <p:tags r:id="rId8"/>
            </p:custDataLst>
          </p:nvPr>
        </p:nvSpPr>
        <p:spPr>
          <a:xfrm>
            <a:off x="6914352" y="3807306"/>
            <a:ext cx="1014883" cy="1015496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8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7" name="弧形 85"/>
          <p:cNvSpPr/>
          <p:nvPr>
            <p:custDataLst>
              <p:tags r:id="rId9"/>
            </p:custDataLst>
          </p:nvPr>
        </p:nvSpPr>
        <p:spPr>
          <a:xfrm rot="16200000">
            <a:off x="6706793" y="3643112"/>
            <a:ext cx="1337680" cy="1337687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9" name="椭圆"/>
          <p:cNvSpPr/>
          <p:nvPr>
            <p:custDataLst>
              <p:tags r:id="rId10"/>
            </p:custDataLst>
          </p:nvPr>
        </p:nvSpPr>
        <p:spPr>
          <a:xfrm>
            <a:off x="9190712" y="3691444"/>
            <a:ext cx="1245369" cy="1245981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chemeClr val="accent1"/>
                </a:gs>
                <a:gs pos="88000">
                  <a:schemeClr val="accent1">
                    <a:alpha val="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>
            <a:noAutofit/>
          </a:bodyPr>
          <a:p>
            <a:pPr algn="ctr"/>
            <a:endParaRPr lang="bg-BG" sz="2800" dirty="0">
              <a:solidFill>
                <a:prstClr val="white"/>
              </a:solidFill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sp>
        <p:nvSpPr>
          <p:cNvPr id="11" name="椭圆 10"/>
          <p:cNvSpPr/>
          <p:nvPr>
            <p:custDataLst>
              <p:tags r:id="rId11"/>
            </p:custDataLst>
          </p:nvPr>
        </p:nvSpPr>
        <p:spPr>
          <a:xfrm>
            <a:off x="9306576" y="3807306"/>
            <a:ext cx="1014883" cy="1015496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04</a:t>
            </a:r>
            <a:endParaRPr lang="en-US" altLang="zh-CN" sz="28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弧形 85"/>
          <p:cNvSpPr/>
          <p:nvPr>
            <p:custDataLst>
              <p:tags r:id="rId12"/>
            </p:custDataLst>
          </p:nvPr>
        </p:nvSpPr>
        <p:spPr>
          <a:xfrm rot="16200000">
            <a:off x="9099018" y="3643112"/>
            <a:ext cx="1337680" cy="1337687"/>
          </a:xfrm>
          <a:prstGeom prst="arc">
            <a:avLst>
              <a:gd name="adj1" fmla="val 2657162"/>
              <a:gd name="adj2" fmla="val 8176062"/>
            </a:avLst>
          </a:prstGeom>
          <a:noFill/>
          <a:ln w="381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OPPOSans M" panose="00020600040101010101" pitchFamily="18" charset="-122"/>
              <a:sym typeface="OPPOSans M" panose="00020600040101010101" pitchFamily="18" charset="-122"/>
            </a:endParaRPr>
          </a:p>
        </p:txBody>
      </p:sp>
      <p:cxnSp>
        <p:nvCxnSpPr>
          <p:cNvPr id="66" name="直接连接符 65"/>
          <p:cNvCxnSpPr/>
          <p:nvPr>
            <p:custDataLst>
              <p:tags r:id="rId13"/>
            </p:custDataLst>
          </p:nvPr>
        </p:nvCxnSpPr>
        <p:spPr>
          <a:xfrm>
            <a:off x="3282336" y="4311647"/>
            <a:ext cx="1124037" cy="3098"/>
          </a:xfrm>
          <a:prstGeom prst="line">
            <a:avLst/>
          </a:prstGeom>
          <a:ln w="158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>
            <p:custDataLst>
              <p:tags r:id="rId14"/>
            </p:custDataLst>
          </p:nvPr>
        </p:nvCxnSpPr>
        <p:spPr>
          <a:xfrm>
            <a:off x="5674560" y="4311028"/>
            <a:ext cx="1124037" cy="3098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15"/>
            </p:custDataLst>
          </p:nvPr>
        </p:nvCxnSpPr>
        <p:spPr>
          <a:xfrm>
            <a:off x="8066782" y="4311028"/>
            <a:ext cx="1124037" cy="3098"/>
          </a:xfrm>
          <a:prstGeom prst="line">
            <a:avLst/>
          </a:prstGeom>
          <a:ln w="158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>
            <p:custDataLst>
              <p:tags r:id="rId16"/>
            </p:custDataLst>
          </p:nvPr>
        </p:nvSpPr>
        <p:spPr>
          <a:xfrm>
            <a:off x="550545" y="1847850"/>
            <a:ext cx="4144010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b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提出需求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帮你设计数据库关系实体与系统架构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7"/>
            </p:custDataLst>
          </p:nvPr>
        </p:nvSpPr>
        <p:spPr>
          <a:xfrm>
            <a:off x="1035140" y="3027296"/>
            <a:ext cx="3206583" cy="5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t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架构设计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8"/>
            </p:custDataLst>
          </p:nvPr>
        </p:nvSpPr>
        <p:spPr>
          <a:xfrm>
            <a:off x="5795580" y="3027296"/>
            <a:ext cx="3206583" cy="5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t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接口测试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>
            <p:custDataLst>
              <p:tags r:id="rId19"/>
            </p:custDataLst>
          </p:nvPr>
        </p:nvSpPr>
        <p:spPr>
          <a:xfrm>
            <a:off x="3411113" y="5185487"/>
            <a:ext cx="3206583" cy="5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前</a:t>
            </a:r>
            <a:r>
              <a:rPr lang="en-US" altLang="zh-CN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/</a:t>
            </a: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后端开发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20"/>
            </p:custDataLst>
          </p:nvPr>
        </p:nvSpPr>
        <p:spPr>
          <a:xfrm>
            <a:off x="7913224" y="5785206"/>
            <a:ext cx="3817947" cy="106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写好文档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帮你容器化自动部署与持续监控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21"/>
            </p:custDataLst>
          </p:nvPr>
        </p:nvSpPr>
        <p:spPr>
          <a:xfrm>
            <a:off x="8218905" y="5185487"/>
            <a:ext cx="3206583" cy="51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CI/CD</a:t>
            </a:r>
            <a:endParaRPr lang="en-US" altLang="zh-CN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2" name="矩形 21"/>
          <p:cNvSpPr/>
          <p:nvPr>
            <p:custDataLst>
              <p:tags r:id="rId22"/>
            </p:custDataLst>
          </p:nvPr>
        </p:nvSpPr>
        <p:spPr>
          <a:xfrm>
            <a:off x="3074437" y="5784433"/>
            <a:ext cx="3817947" cy="106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选好语言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帮你设计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CRUD/MVC/UI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23"/>
            </p:custDataLst>
          </p:nvPr>
        </p:nvSpPr>
        <p:spPr>
          <a:xfrm>
            <a:off x="5212080" y="1851660"/>
            <a:ext cx="4327525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 lIns="0" tIns="0" rIns="0" bIns="0" rtlCol="0" anchor="b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打包代码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帮你生成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openapi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格式的测试文档与用例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2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688975" y="453390"/>
            <a:ext cx="7769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solidFill>
                  <a:schemeClr val="accent1">
                    <a:lumMod val="60000"/>
                    <a:lumOff val="40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COMBING MAKES BETTER MODEL</a:t>
            </a:r>
            <a:endParaRPr lang="en-US" altLang="zh-CN" sz="3600">
              <a:solidFill>
                <a:schemeClr val="accent1">
                  <a:lumMod val="60000"/>
                  <a:lumOff val="40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8975" y="1098550"/>
            <a:ext cx="69030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百家模型孰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更优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1270" y="538480"/>
            <a:ext cx="72000" cy="11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" name="椭圆 1"/>
          <p:cNvSpPr/>
          <p:nvPr>
            <p:custDataLst>
              <p:tags r:id="rId1"/>
            </p:custDataLst>
          </p:nvPr>
        </p:nvSpPr>
        <p:spPr>
          <a:xfrm rot="10800000">
            <a:off x="5687342" y="2250550"/>
            <a:ext cx="1756021" cy="1756021"/>
          </a:xfrm>
          <a:prstGeom prst="ellipse">
            <a:avLst/>
          </a:prstGeom>
          <a:solidFill>
            <a:srgbClr val="376FFF">
              <a:alpha val="80000"/>
            </a:srgbClr>
          </a:solidFill>
          <a:ln>
            <a:noFill/>
          </a:ln>
        </p:spPr>
        <p:style>
          <a:lnRef idx="2">
            <a:srgbClr val="376FFF">
              <a:lumMod val="75000"/>
            </a:srgbClr>
          </a:lnRef>
          <a:fillRef idx="1">
            <a:srgbClr val="376FFF"/>
          </a:fillRef>
          <a:effectRef idx="0">
            <a:srgbClr val="FFF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</a:endParaRPr>
          </a:p>
        </p:txBody>
      </p:sp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 rot="10800000">
            <a:off x="4211884" y="2250550"/>
            <a:ext cx="1756021" cy="1756021"/>
          </a:xfrm>
          <a:prstGeom prst="ellipse">
            <a:avLst/>
          </a:prstGeom>
          <a:solidFill>
            <a:srgbClr val="376FFF">
              <a:alpha val="80000"/>
            </a:srgbClr>
          </a:solidFill>
          <a:ln>
            <a:noFill/>
          </a:ln>
        </p:spPr>
        <p:style>
          <a:lnRef idx="2">
            <a:srgbClr val="376FFF">
              <a:lumMod val="75000"/>
            </a:srgbClr>
          </a:lnRef>
          <a:fillRef idx="1">
            <a:srgbClr val="376FFF"/>
          </a:fillRef>
          <a:effectRef idx="0">
            <a:srgbClr val="FFF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</a:endParaRPr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2602936" y="5805118"/>
            <a:ext cx="6448765" cy="718237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ChatGPT</a:t>
            </a:r>
            <a:r>
              <a:rPr lang="zh-CN" altLang="en-US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在代码开发中展现出强大的多功能性和多模态能力，不仅支持代码生成，还能进行调试、优化和错误修复，适合复杂需求（如</a:t>
            </a:r>
            <a:r>
              <a: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API</a:t>
            </a:r>
            <a:r>
              <a:rPr lang="zh-CN" altLang="en-US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集成、数据处理）。其丰富的插件和扩展生态为开发者提供了高度定制化的支持。然而，其上下文限制和较高的资源消耗可能影响开发效率，适合需要多功能支持和快速迭代的开发者。</a:t>
            </a:r>
            <a:endParaRPr lang="zh-CN" altLang="en-US" sz="1200" dirty="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602936" y="5395203"/>
            <a:ext cx="6448765" cy="34258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kern="0">
                <a:solidFill>
                  <a:srgbClr val="376FFF"/>
                </a:solidFill>
                <a:latin typeface="微软雅黑" charset="-122"/>
                <a:cs typeface="微软雅黑" charset="-122"/>
              </a:rPr>
              <a:t>ChatGPT</a:t>
            </a:r>
            <a:endParaRPr lang="en-US" altLang="zh-CN" sz="2000" b="1" kern="0">
              <a:solidFill>
                <a:srgbClr val="376FFF"/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7814886" y="2649243"/>
            <a:ext cx="2946769" cy="163021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DeepSeek</a:t>
            </a:r>
            <a:r>
              <a:rPr lang="zh-CN" altLang="en-US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在代码开发中以高效性和多功能性见长，</a:t>
            </a:r>
            <a:r>
              <a: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V3</a:t>
            </a:r>
            <a:r>
              <a:rPr lang="zh-CN" altLang="en-US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版本专注于快速生成功能性代码，适合敏捷开发；而</a:t>
            </a:r>
            <a:r>
              <a: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R1</a:t>
            </a:r>
            <a:r>
              <a:rPr lang="zh-CN" altLang="en-US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版本则进一步强化了代码优化和性能提升能力，尤其在算法优化方面表现突出。</a:t>
            </a:r>
            <a:r>
              <a: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DeepSeek</a:t>
            </a:r>
            <a:r>
              <a:rPr lang="zh-CN" altLang="en-US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支持广泛的编程语言，包括小众语言，但在文档生成和安全性关注方面略显不足，适合追求效率和性能的开发者。</a:t>
            </a:r>
            <a:endParaRPr lang="zh-CN" altLang="en-US" sz="1200" dirty="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7814886" y="2222198"/>
            <a:ext cx="2946769" cy="34258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kern="0">
                <a:solidFill>
                  <a:srgbClr val="376FFF"/>
                </a:solidFill>
                <a:latin typeface="微软雅黑" charset="-122"/>
                <a:cs typeface="微软雅黑" charset="-122"/>
              </a:rPr>
              <a:t>DeepSeek</a:t>
            </a:r>
            <a:endParaRPr lang="en-US" altLang="zh-CN" sz="2000" b="1" kern="0">
              <a:solidFill>
                <a:srgbClr val="376FFF"/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891215" y="2649243"/>
            <a:ext cx="2946769" cy="163021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Claude</a:t>
            </a:r>
            <a:r>
              <a:rPr lang="zh-CN" altLang="en-US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在代码开发中以其高可读性和安全性著称，特别擅长生成详细的代码注释和文档，适合需要高可读性和合规性的项目。其长上下文支持能力使其在处理大型代码库或复杂项目时表现出色。然而，其在代码优化和对小众编程语言的支持方面相对较弱，适合注重代码质量和安全性的开发者。</a:t>
            </a:r>
            <a:endParaRPr lang="zh-CN" altLang="en-US" sz="1200" dirty="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22" name="矩形 21"/>
          <p:cNvSpPr/>
          <p:nvPr>
            <p:custDataLst>
              <p:tags r:id="rId8"/>
            </p:custDataLst>
          </p:nvPr>
        </p:nvSpPr>
        <p:spPr>
          <a:xfrm>
            <a:off x="891215" y="2222198"/>
            <a:ext cx="2946769" cy="34258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kern="0">
                <a:solidFill>
                  <a:srgbClr val="376FFF"/>
                </a:solidFill>
                <a:latin typeface="微软雅黑" charset="-122"/>
                <a:cs typeface="微软雅黑" charset="-122"/>
              </a:rPr>
              <a:t>Claud</a:t>
            </a:r>
            <a:r>
              <a:rPr lang="en-US" altLang="zh-CN" sz="2000" b="1" kern="0">
                <a:solidFill>
                  <a:srgbClr val="376FFF"/>
                </a:solidFill>
                <a:latin typeface="微软雅黑" charset="-122"/>
                <a:cs typeface="微软雅黑" charset="-122"/>
              </a:rPr>
              <a:t>e</a:t>
            </a:r>
            <a:endParaRPr lang="en-US" altLang="zh-CN" sz="2000" b="1" kern="0">
              <a:solidFill>
                <a:srgbClr val="376FFF"/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23" name="椭圆 22"/>
          <p:cNvSpPr/>
          <p:nvPr>
            <p:custDataLst>
              <p:tags r:id="rId9"/>
            </p:custDataLst>
          </p:nvPr>
        </p:nvSpPr>
        <p:spPr>
          <a:xfrm rot="10800000">
            <a:off x="4968514" y="3490337"/>
            <a:ext cx="1756021" cy="1756021"/>
          </a:xfrm>
          <a:prstGeom prst="ellipse">
            <a:avLst/>
          </a:prstGeom>
          <a:solidFill>
            <a:srgbClr val="376FFF">
              <a:alpha val="80000"/>
            </a:srgbClr>
          </a:solidFill>
          <a:ln>
            <a:noFill/>
          </a:ln>
        </p:spPr>
        <p:style>
          <a:lnRef idx="2">
            <a:srgbClr val="376FFF">
              <a:lumMod val="75000"/>
            </a:srgbClr>
          </a:lnRef>
          <a:fillRef idx="1">
            <a:srgbClr val="376FFF"/>
          </a:fillRef>
          <a:effectRef idx="0">
            <a:srgbClr val="FFFFFF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charset="0"/>
            </a:endParaRPr>
          </a:p>
        </p:txBody>
      </p:sp>
      <p:pic>
        <p:nvPicPr>
          <p:cNvPr id="34" name="图片 33" descr="deepseek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22670" y="2800985"/>
            <a:ext cx="1207770" cy="891540"/>
          </a:xfrm>
          <a:prstGeom prst="rect">
            <a:avLst/>
          </a:prstGeom>
        </p:spPr>
      </p:pic>
      <p:pic>
        <p:nvPicPr>
          <p:cNvPr id="35" name="图片 34" descr="ChatGPT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71160" y="4052570"/>
            <a:ext cx="781685" cy="738505"/>
          </a:xfrm>
          <a:prstGeom prst="rect">
            <a:avLst/>
          </a:prstGeom>
        </p:spPr>
      </p:pic>
      <p:pic>
        <p:nvPicPr>
          <p:cNvPr id="36" name="图片 35" descr="claude(1)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72330" y="2800985"/>
            <a:ext cx="798830" cy="798830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1294130" y="4943475"/>
            <a:ext cx="2917825" cy="38417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集成总是好的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330440" y="4963160"/>
            <a:ext cx="4462145" cy="38481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适合自己的</a:t>
            </a:r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才是最好的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5E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301115" y="474980"/>
            <a:ext cx="10043795" cy="6014720"/>
          </a:xfrm>
          <a:prstGeom prst="rect">
            <a:avLst/>
          </a:prstGeom>
          <a:solidFill>
            <a:srgbClr val="3B72DC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279900" y="2054225"/>
            <a:ext cx="3639185" cy="1216660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感谢观看</a:t>
            </a:r>
            <a:endParaRPr lang="zh-CN" altLang="en-US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图片 12" descr="undraw_artificial-intelligence_fuvd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706360" y="4831080"/>
            <a:ext cx="3638550" cy="1658620"/>
          </a:xfrm>
          <a:prstGeom prst="rect">
            <a:avLst/>
          </a:prstGeom>
        </p:spPr>
      </p:pic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4021455" y="3331845"/>
            <a:ext cx="4387215" cy="539115"/>
          </a:xfrm>
        </p:spPr>
        <p:txBody>
          <a:bodyPr/>
          <a:p>
            <a:pPr algn="dist"/>
            <a:r>
              <a:rPr lang="en-US" altLang="zh-CN" kern="2000" dirty="0">
                <a:solidFill>
                  <a:schemeClr val="bg1"/>
                </a:solidFill>
                <a:uFillTx/>
                <a:latin typeface="+mn-lt"/>
              </a:rPr>
              <a:t>Thnaks for watching</a:t>
            </a:r>
            <a:endParaRPr lang="en-US" altLang="zh-CN" kern="2000" dirty="0">
              <a:solidFill>
                <a:schemeClr val="bg1"/>
              </a:solidFill>
              <a:uFillTx/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2270" y="692785"/>
            <a:ext cx="36175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PART 01</a:t>
            </a:r>
            <a:endParaRPr lang="en-US" altLang="zh-CN" sz="44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7340" y="1461135"/>
            <a:ext cx="32378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rgbClr val="005FCE"/>
                </a:solidFill>
                <a:latin typeface="黑体" charset="0"/>
                <a:ea typeface="黑体" charset="0"/>
              </a:rPr>
              <a:t>设计</a:t>
            </a:r>
            <a:r>
              <a:rPr lang="zh-CN" altLang="en-US" sz="4800" b="1">
                <a:solidFill>
                  <a:srgbClr val="005FCE"/>
                </a:solidFill>
                <a:latin typeface="黑体" charset="0"/>
                <a:ea typeface="黑体" charset="0"/>
              </a:rPr>
              <a:t>背景</a:t>
            </a:r>
            <a:endParaRPr lang="zh-CN" altLang="en-US" sz="48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270" y="838835"/>
            <a:ext cx="72000" cy="180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82030" y="2339340"/>
            <a:ext cx="28044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accent1">
                    <a:lumMod val="60000"/>
                    <a:lumOff val="40000"/>
                  </a:schemeClr>
                </a:solidFill>
                <a:latin typeface="Heiti SC Light" panose="02000000000000000000" charset="-122"/>
                <a:ea typeface="Heiti SC Light" panose="02000000000000000000" charset="-122"/>
              </a:rPr>
              <a:t>DESIGN BACKGROUND</a:t>
            </a:r>
            <a:endParaRPr lang="en-US" altLang="zh-CN" sz="1600">
              <a:solidFill>
                <a:schemeClr val="accent1">
                  <a:lumMod val="60000"/>
                  <a:lumOff val="40000"/>
                </a:schemeClr>
              </a:solidFill>
              <a:latin typeface="Heiti SC Light" panose="02000000000000000000" charset="-122"/>
              <a:ea typeface="Heiti SC Light" panose="02000000000000000000" charset="-122"/>
            </a:endParaRPr>
          </a:p>
        </p:txBody>
      </p:sp>
      <p:pic>
        <p:nvPicPr>
          <p:cNvPr id="4" name="图片 3" descr="undraw_our-solution_qv3b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42485" y="2339340"/>
            <a:ext cx="7392670" cy="44684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270" y="777875"/>
            <a:ext cx="72000" cy="11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88975" y="3011805"/>
            <a:ext cx="22993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solidFill>
                  <a:srgbClr val="005FC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90%</a:t>
            </a:r>
            <a:endParaRPr lang="en-US" altLang="zh-CN" sz="6000" b="1">
              <a:solidFill>
                <a:srgbClr val="005FC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55870" y="2260600"/>
            <a:ext cx="22993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solidFill>
                  <a:srgbClr val="005FC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500</a:t>
            </a:r>
            <a:endParaRPr lang="en-US" altLang="zh-CN" sz="6000" b="1">
              <a:solidFill>
                <a:srgbClr val="005FC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8975" y="3949700"/>
            <a:ext cx="3831590" cy="1411866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>
            <a:spAutoFit/>
          </a:bodyPr>
          <a:p>
            <a:pPr marL="0" indent="0" algn="l"/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根据Anthropic首席执行官Dario Amodei的预测，AI在3至6个月内将能够编写90%的代码</a:t>
            </a:r>
            <a:r>
              <a:rPr lang="en-US" altLang="zh-CN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，</a:t>
            </a:r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而在</a:t>
            </a:r>
            <a:r>
              <a:rPr lang="en-US" altLang="zh-CN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12</a:t>
            </a:r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个月内几乎所有的代码编写工作都可能被</a:t>
            </a:r>
            <a:r>
              <a:rPr lang="en-US" altLang="zh-CN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AI</a:t>
            </a:r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包揽</a:t>
            </a:r>
            <a:endParaRPr lang="zh-CN" altLang="en-US" sz="1600" b="0" i="0" kern="0" spc="100">
              <a:solidFill>
                <a:schemeClr val="tx1"/>
              </a:solidFill>
              <a:uFillTx/>
              <a:latin typeface="+中文标题" charset="0"/>
              <a:ea typeface="+mj-ea"/>
              <a:cs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55870" y="3183255"/>
            <a:ext cx="3830955" cy="919865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>
            <a:spAutoFit/>
          </a:bodyPr>
          <a:p>
            <a:pPr marL="0" indent="0" algn="l"/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全球首个</a:t>
            </a:r>
            <a:r>
              <a:rPr lang="en-US" altLang="zh-CN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AI</a:t>
            </a:r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程序员</a:t>
            </a:r>
            <a:r>
              <a:rPr lang="en-US" altLang="zh-CN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Devin</a:t>
            </a:r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每月服务费仅需</a:t>
            </a:r>
            <a:r>
              <a:rPr lang="en-US" altLang="zh-CN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500</a:t>
            </a:r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美元（约</a:t>
            </a:r>
            <a:r>
              <a:rPr lang="en-US" altLang="zh-CN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3635</a:t>
            </a:r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元），而人类</a:t>
            </a:r>
            <a:r>
              <a:rPr lang="en-US" altLang="zh-CN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AI</a:t>
            </a:r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工程师的月薪高达</a:t>
            </a:r>
            <a:r>
              <a:rPr lang="en-US" altLang="zh-CN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20-50K。</a:t>
            </a:r>
            <a:endParaRPr lang="en-US" altLang="zh-CN" sz="1600" b="0" i="0" kern="0" spc="100">
              <a:solidFill>
                <a:schemeClr val="tx1"/>
              </a:solidFill>
              <a:uFillTx/>
              <a:latin typeface="+中文标题" charset="0"/>
              <a:ea typeface="+mj-ea"/>
              <a:cs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63820" y="4642485"/>
            <a:ext cx="22993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solidFill>
                  <a:srgbClr val="005FC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1/4</a:t>
            </a:r>
            <a:endParaRPr lang="en-US" altLang="zh-CN" sz="6000" b="1">
              <a:solidFill>
                <a:srgbClr val="005FC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55870" y="5575935"/>
            <a:ext cx="4107815" cy="922317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>
            <a:spAutoFit/>
          </a:bodyPr>
          <a:p>
            <a:pPr marL="0" indent="0" algn="l"/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谷歌首席执行官</a:t>
            </a:r>
            <a:r>
              <a:rPr lang="en-US" altLang="zh-CN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 Sundar Pichai </a:t>
            </a:r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声称，</a:t>
            </a:r>
            <a:r>
              <a:rPr lang="en-US" altLang="zh-CN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“</a:t>
            </a:r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谷歌超过四分之一的新代码是由</a:t>
            </a:r>
            <a:r>
              <a:rPr lang="en-US" altLang="zh-CN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 AI </a:t>
            </a:r>
            <a:r>
              <a:rPr lang="zh-CN" altLang="en-US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生成的，然后由工程师审查和接受。</a:t>
            </a:r>
            <a:r>
              <a:rPr lang="en-US" altLang="zh-CN" sz="1600" b="0" i="0" kern="0" spc="100">
                <a:solidFill>
                  <a:schemeClr val="tx1"/>
                </a:solidFill>
                <a:uFillTx/>
                <a:latin typeface="+中文标题" charset="0"/>
                <a:ea typeface="+mj-ea"/>
                <a:cs typeface="+mj-ea"/>
              </a:rPr>
              <a:t>”</a:t>
            </a:r>
            <a:endParaRPr lang="en-US" altLang="zh-CN" sz="1600" b="0" i="0" kern="0" spc="100">
              <a:solidFill>
                <a:schemeClr val="tx1"/>
              </a:solidFill>
              <a:uFillTx/>
              <a:latin typeface="+中文标题" charset="0"/>
              <a:ea typeface="+mj-ea"/>
              <a:cs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8975" y="1484630"/>
            <a:ext cx="1055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Arial Regular" panose="020B0604020202090204" charset="0"/>
              </a:rPr>
              <a:t>大模型驱动的开发效率革命</a:t>
            </a:r>
            <a:endParaRPr lang="zh-CN" altLang="en-US" sz="2800">
              <a:solidFill>
                <a:schemeClr val="accent1">
                  <a:lumMod val="60000"/>
                  <a:lumOff val="40000"/>
                </a:schemeClr>
              </a:solidFill>
              <a:latin typeface="+mj-ea"/>
              <a:ea typeface="+mj-ea"/>
              <a:cs typeface="Arial Regular" panose="020B060402020209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88975" y="777875"/>
            <a:ext cx="68529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solidFill>
                  <a:srgbClr val="005FCE"/>
                </a:solidFill>
                <a:latin typeface="黑体" charset="0"/>
                <a:ea typeface="黑体" charset="0"/>
              </a:rPr>
              <a:t>AI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颠覆传统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编程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pic>
        <p:nvPicPr>
          <p:cNvPr id="20" name="图片 19" descr="undraw_ai-code-generation_imyw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163685" y="2557145"/>
            <a:ext cx="3047365" cy="43008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88975" y="1484630"/>
            <a:ext cx="1055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Arial Regular" panose="020B0604020202090204" charset="0"/>
              </a:rPr>
              <a:t>从数据到行动的端到端智能链路</a:t>
            </a:r>
            <a:endParaRPr lang="zh-CN" altLang="en-US" sz="2800">
              <a:solidFill>
                <a:schemeClr val="accent1">
                  <a:lumMod val="60000"/>
                  <a:lumOff val="40000"/>
                </a:schemeClr>
              </a:solidFill>
              <a:latin typeface="+mj-ea"/>
              <a:ea typeface="+mj-ea"/>
              <a:cs typeface="Arial Regular" panose="020B060402020209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8975" y="777875"/>
            <a:ext cx="68529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panose="02010609060101010101" charset="-122"/>
                <a:ea typeface="黑体" panose="02010609060101010101" charset="-122"/>
              </a:rPr>
              <a:t>智能体突破</a:t>
            </a:r>
            <a:r>
              <a:rPr lang="zh-CN" altLang="en-US" sz="4000" b="1">
                <a:solidFill>
                  <a:srgbClr val="005FCE"/>
                </a:solidFill>
                <a:latin typeface="黑体" panose="02010609060101010101" charset="-122"/>
                <a:ea typeface="黑体" panose="02010609060101010101" charset="-122"/>
              </a:rPr>
              <a:t>执行瓶颈</a:t>
            </a:r>
            <a:endParaRPr lang="zh-CN" altLang="en-US" sz="4000" b="1">
              <a:solidFill>
                <a:srgbClr val="005FC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270" y="777875"/>
            <a:ext cx="72000" cy="11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" name="圆角矩形 1"/>
          <p:cNvSpPr/>
          <p:nvPr>
            <p:custDataLst>
              <p:tags r:id="rId1"/>
            </p:custDataLst>
          </p:nvPr>
        </p:nvSpPr>
        <p:spPr>
          <a:xfrm>
            <a:off x="3360279" y="4880022"/>
            <a:ext cx="2695080" cy="724573"/>
          </a:xfrm>
          <a:prstGeom prst="round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Anthropic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推出开放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MCP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标准协议，统一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LLM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与外部工具交互接口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>
            <a:off x="-23177" y="2183292"/>
            <a:ext cx="12202160" cy="2728728"/>
          </a:xfrm>
          <a:custGeom>
            <a:avLst/>
            <a:gdLst>
              <a:gd name="connsiteX0" fmla="*/ 0 w 19215"/>
              <a:gd name="connsiteY0" fmla="*/ 4051 h 4296"/>
              <a:gd name="connsiteX1" fmla="*/ 9492 w 19215"/>
              <a:gd name="connsiteY1" fmla="*/ 1712 h 4296"/>
              <a:gd name="connsiteX2" fmla="*/ 19215 w 19215"/>
              <a:gd name="connsiteY2" fmla="*/ 1306 h 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15" h="4297">
                <a:moveTo>
                  <a:pt x="0" y="4051"/>
                </a:moveTo>
                <a:cubicBezTo>
                  <a:pt x="524" y="4172"/>
                  <a:pt x="3790" y="5243"/>
                  <a:pt x="9492" y="1712"/>
                </a:cubicBezTo>
                <a:cubicBezTo>
                  <a:pt x="15194" y="-1819"/>
                  <a:pt x="19077" y="1187"/>
                  <a:pt x="19215" y="1306"/>
                </a:cubicBezTo>
              </a:path>
            </a:pathLst>
          </a:custGeom>
          <a:noFill/>
          <a:ln>
            <a:solidFill>
              <a:schemeClr val="l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圆角矩形 12"/>
          <p:cNvSpPr/>
          <p:nvPr>
            <p:custDataLst>
              <p:tags r:id="rId3"/>
            </p:custDataLst>
          </p:nvPr>
        </p:nvSpPr>
        <p:spPr>
          <a:xfrm>
            <a:off x="688975" y="5813425"/>
            <a:ext cx="2813050" cy="724535"/>
          </a:xfrm>
          <a:prstGeom prst="round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p>
            <a:pPr marL="0" algn="ctr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+mn-ea"/>
                <a:sym typeface="+mn-ea"/>
              </a:rPr>
              <a:t>Sam Altman</a:t>
            </a:r>
            <a:r>
              <a:rPr lang="zh-CN" alt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+mn-ea"/>
                <a:sym typeface="+mn-ea"/>
              </a:rPr>
              <a:t>首次提出将聚焦自主</a:t>
            </a:r>
            <a:r>
              <a:rPr lang="en-US" altLang="zh-CN" sz="14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+mn-ea"/>
                <a:sym typeface="+mn-ea"/>
              </a:rPr>
              <a:t>AI Agent</a:t>
            </a:r>
            <a:r>
              <a:rPr lang="zh-CN" altLang="en-US" sz="14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+mn-ea"/>
                <a:sym typeface="+mn-ea"/>
              </a:rPr>
              <a:t>开发，启动早期技术储备。</a:t>
            </a:r>
            <a:endParaRPr lang="zh-CN" altLang="en-US" sz="1400" kern="12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14" name="椭圆 13"/>
          <p:cNvSpPr/>
          <p:nvPr>
            <p:custDataLst>
              <p:tags r:id="rId4"/>
            </p:custDataLst>
          </p:nvPr>
        </p:nvSpPr>
        <p:spPr>
          <a:xfrm>
            <a:off x="2059096" y="4721264"/>
            <a:ext cx="190510" cy="1905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" name="椭圆 14"/>
          <p:cNvSpPr/>
          <p:nvPr>
            <p:custDataLst>
              <p:tags r:id="rId5"/>
            </p:custDataLst>
          </p:nvPr>
        </p:nvSpPr>
        <p:spPr>
          <a:xfrm>
            <a:off x="4611929" y="3898896"/>
            <a:ext cx="190510" cy="1905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椭圆 15"/>
          <p:cNvSpPr/>
          <p:nvPr>
            <p:custDataLst>
              <p:tags r:id="rId6"/>
            </p:custDataLst>
          </p:nvPr>
        </p:nvSpPr>
        <p:spPr>
          <a:xfrm>
            <a:off x="9717594" y="2102387"/>
            <a:ext cx="190510" cy="1905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圆角矩形 16"/>
          <p:cNvSpPr/>
          <p:nvPr>
            <p:custDataLst>
              <p:tags r:id="rId7"/>
            </p:custDataLst>
          </p:nvPr>
        </p:nvSpPr>
        <p:spPr>
          <a:xfrm>
            <a:off x="5504180" y="3729990"/>
            <a:ext cx="2962910" cy="724535"/>
          </a:xfrm>
          <a:prstGeom prst="round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Manus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爆火：通过虚拟机整合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外部工具，实现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"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一台完整电脑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"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级控制能力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圆角矩形 22"/>
          <p:cNvSpPr/>
          <p:nvPr>
            <p:custDataLst>
              <p:tags r:id="rId8"/>
            </p:custDataLst>
          </p:nvPr>
        </p:nvSpPr>
        <p:spPr>
          <a:xfrm>
            <a:off x="8467214" y="2853631"/>
            <a:ext cx="2695080" cy="724573"/>
          </a:xfrm>
          <a:prstGeom prst="round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OpenAI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发布全栈工具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支持智能体可视化管理与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构建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椭圆 23"/>
          <p:cNvSpPr/>
          <p:nvPr>
            <p:custDataLst>
              <p:tags r:id="rId9"/>
            </p:custDataLst>
          </p:nvPr>
        </p:nvSpPr>
        <p:spPr>
          <a:xfrm>
            <a:off x="6779952" y="2684705"/>
            <a:ext cx="190510" cy="1905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" name="矩形 24"/>
          <p:cNvSpPr/>
          <p:nvPr>
            <p:custDataLst>
              <p:tags r:id="rId10"/>
            </p:custDataLst>
          </p:nvPr>
        </p:nvSpPr>
        <p:spPr>
          <a:xfrm>
            <a:off x="933182" y="5169607"/>
            <a:ext cx="2442337" cy="330217"/>
          </a:xfrm>
          <a:prstGeom prst="rect">
            <a:avLst/>
          </a:prstGeom>
          <a:noFill/>
        </p:spPr>
        <p:txBody>
          <a:bodyPr wrap="square" lIns="90170" tIns="46990" rIns="9017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2023.5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1"/>
            </p:custDataLst>
          </p:nvPr>
        </p:nvSpPr>
        <p:spPr>
          <a:xfrm>
            <a:off x="1901608" y="3994786"/>
            <a:ext cx="506121" cy="468654"/>
          </a:xfrm>
          <a:prstGeom prst="rect">
            <a:avLst/>
          </a:prstGeom>
          <a:noFill/>
        </p:spPr>
        <p:txBody>
          <a:bodyPr wrap="none" lIns="90170" tIns="46990" rIns="90170" bIns="4699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2"/>
            </p:custDataLst>
          </p:nvPr>
        </p:nvSpPr>
        <p:spPr>
          <a:xfrm>
            <a:off x="3783211" y="4340879"/>
            <a:ext cx="1847946" cy="330217"/>
          </a:xfrm>
          <a:prstGeom prst="rect">
            <a:avLst/>
          </a:prstGeom>
          <a:noFill/>
        </p:spPr>
        <p:txBody>
          <a:bodyPr wrap="square" lIns="90170" tIns="46990" rIns="9017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2024.11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8" name="矩形 27"/>
          <p:cNvSpPr/>
          <p:nvPr>
            <p:custDataLst>
              <p:tags r:id="rId13"/>
            </p:custDataLst>
          </p:nvPr>
        </p:nvSpPr>
        <p:spPr>
          <a:xfrm>
            <a:off x="4454124" y="3066367"/>
            <a:ext cx="506121" cy="468654"/>
          </a:xfrm>
          <a:prstGeom prst="rect">
            <a:avLst/>
          </a:prstGeom>
          <a:noFill/>
        </p:spPr>
        <p:txBody>
          <a:bodyPr wrap="none" lIns="90170" tIns="46990" rIns="90170" bIns="4699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矩形 28"/>
          <p:cNvSpPr/>
          <p:nvPr>
            <p:custDataLst>
              <p:tags r:id="rId14"/>
            </p:custDataLst>
          </p:nvPr>
        </p:nvSpPr>
        <p:spPr>
          <a:xfrm>
            <a:off x="6055376" y="3191478"/>
            <a:ext cx="1742531" cy="330217"/>
          </a:xfrm>
          <a:prstGeom prst="rect">
            <a:avLst/>
          </a:prstGeom>
          <a:noFill/>
        </p:spPr>
        <p:txBody>
          <a:bodyPr wrap="square" lIns="90170" tIns="46990" rIns="9017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2025.3.6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矩形 29"/>
          <p:cNvSpPr/>
          <p:nvPr>
            <p:custDataLst>
              <p:tags r:id="rId15"/>
            </p:custDataLst>
          </p:nvPr>
        </p:nvSpPr>
        <p:spPr>
          <a:xfrm>
            <a:off x="6622463" y="2075065"/>
            <a:ext cx="505486" cy="541048"/>
          </a:xfrm>
          <a:prstGeom prst="rect">
            <a:avLst/>
          </a:prstGeom>
          <a:noFill/>
        </p:spPr>
        <p:txBody>
          <a:bodyPr wrap="none" lIns="90170" tIns="46990" rIns="90170" bIns="4699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1" name="矩形 30"/>
          <p:cNvSpPr/>
          <p:nvPr>
            <p:custDataLst>
              <p:tags r:id="rId16"/>
            </p:custDataLst>
          </p:nvPr>
        </p:nvSpPr>
        <p:spPr>
          <a:xfrm>
            <a:off x="8591681" y="2354495"/>
            <a:ext cx="2442337" cy="330217"/>
          </a:xfrm>
          <a:prstGeom prst="rect">
            <a:avLst/>
          </a:prstGeom>
          <a:noFill/>
        </p:spPr>
        <p:txBody>
          <a:bodyPr wrap="square" lIns="90170" tIns="46990" rIns="9017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2025.3.12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2" name="矩形 31"/>
          <p:cNvSpPr/>
          <p:nvPr>
            <p:custDataLst>
              <p:tags r:id="rId17"/>
            </p:custDataLst>
          </p:nvPr>
        </p:nvSpPr>
        <p:spPr>
          <a:xfrm>
            <a:off x="9559789" y="1541642"/>
            <a:ext cx="506121" cy="468654"/>
          </a:xfrm>
          <a:prstGeom prst="rect">
            <a:avLst/>
          </a:prstGeom>
          <a:noFill/>
        </p:spPr>
        <p:txBody>
          <a:bodyPr wrap="none" lIns="90170" tIns="46990" rIns="90170" bIns="4699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04</a:t>
            </a:r>
            <a:endParaRPr lang="en-US" altLang="zh-CN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95120" y="3626485"/>
            <a:ext cx="1494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275EC8"/>
                </a:solidFill>
              </a:rPr>
              <a:t>早期萌芽</a:t>
            </a:r>
            <a:endParaRPr lang="zh-CN" altLang="en-US" b="1">
              <a:solidFill>
                <a:srgbClr val="275EC8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70045" y="2740025"/>
            <a:ext cx="1494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275EC8"/>
                </a:solidFill>
              </a:rPr>
              <a:t>技术</a:t>
            </a:r>
            <a:r>
              <a:rPr lang="zh-CN" altLang="en-US" b="1">
                <a:solidFill>
                  <a:srgbClr val="275EC8"/>
                </a:solidFill>
              </a:rPr>
              <a:t>探索</a:t>
            </a:r>
            <a:endParaRPr lang="zh-CN" altLang="en-US" b="1">
              <a:solidFill>
                <a:srgbClr val="275EC8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03645" y="1853565"/>
            <a:ext cx="1494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275EC8"/>
                </a:solidFill>
              </a:rPr>
              <a:t>创新出圈</a:t>
            </a:r>
            <a:endParaRPr lang="zh-CN" altLang="en-US" b="1">
              <a:solidFill>
                <a:srgbClr val="275EC8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09735" y="1163320"/>
            <a:ext cx="1494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275EC8"/>
                </a:solidFill>
              </a:rPr>
              <a:t>生态</a:t>
            </a:r>
            <a:r>
              <a:rPr lang="zh-CN" altLang="en-US" b="1">
                <a:solidFill>
                  <a:srgbClr val="275EC8"/>
                </a:solidFill>
              </a:rPr>
              <a:t>爆发</a:t>
            </a:r>
            <a:endParaRPr lang="zh-CN" altLang="en-US" b="1">
              <a:solidFill>
                <a:srgbClr val="275EC8"/>
              </a:solidFill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8830945" y="4552315"/>
            <a:ext cx="2931795" cy="8261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595630" y="5523230"/>
            <a:ext cx="3368040" cy="8261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579755" y="3444875"/>
            <a:ext cx="3368040" cy="8261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270" y="777875"/>
            <a:ext cx="72000" cy="115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88975" y="1484630"/>
            <a:ext cx="1055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>
                    <a:lumMod val="60000"/>
                    <a:lumOff val="40000"/>
                  </a:schemeClr>
                </a:solidFill>
                <a:latin typeface="+mj-ea"/>
                <a:ea typeface="+mj-ea"/>
                <a:cs typeface="Arial Regular" panose="020B0604020202090204" charset="0"/>
              </a:rPr>
              <a:t>从被动防御到自主决策的下一代安全引擎</a:t>
            </a:r>
            <a:endParaRPr lang="zh-CN" altLang="en-US" sz="2800">
              <a:solidFill>
                <a:schemeClr val="accent1">
                  <a:lumMod val="60000"/>
                  <a:lumOff val="40000"/>
                </a:schemeClr>
              </a:solidFill>
              <a:latin typeface="+mj-ea"/>
              <a:ea typeface="+mj-ea"/>
              <a:cs typeface="Arial Regular" panose="020B060402020209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8975" y="777875"/>
            <a:ext cx="68529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panose="02010609060101010101" charset="-122"/>
                <a:ea typeface="黑体" panose="02010609060101010101" charset="-122"/>
              </a:rPr>
              <a:t>网络安全</a:t>
            </a:r>
            <a:r>
              <a:rPr lang="en-US" altLang="zh-CN" sz="4000" b="1">
                <a:solidFill>
                  <a:srgbClr val="005FCE"/>
                </a:solidFill>
                <a:latin typeface="黑体" panose="02010609060101010101" charset="-122"/>
                <a:ea typeface="黑体" panose="02010609060101010101" charset="-122"/>
              </a:rPr>
              <a:t>+</a:t>
            </a:r>
            <a:r>
              <a:rPr lang="zh-CN" altLang="en-US" sz="4000" b="1">
                <a:solidFill>
                  <a:srgbClr val="005FCE"/>
                </a:solidFill>
                <a:latin typeface="黑体" panose="02010609060101010101" charset="-122"/>
                <a:ea typeface="黑体" panose="02010609060101010101" charset="-122"/>
              </a:rPr>
              <a:t>智能体的落地</a:t>
            </a:r>
            <a:r>
              <a:rPr lang="zh-CN" altLang="en-US" sz="4000" b="1">
                <a:solidFill>
                  <a:srgbClr val="005FCE"/>
                </a:solidFill>
                <a:latin typeface="黑体" panose="02010609060101010101" charset="-122"/>
                <a:ea typeface="黑体" panose="02010609060101010101" charset="-122"/>
              </a:rPr>
              <a:t>方案</a:t>
            </a:r>
            <a:endParaRPr lang="zh-CN" altLang="en-US" sz="4000" b="1">
              <a:solidFill>
                <a:srgbClr val="005FC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任意多边形: 形状 13"/>
          <p:cNvSpPr/>
          <p:nvPr>
            <p:custDataLst>
              <p:tags r:id="rId1"/>
            </p:custDataLst>
          </p:nvPr>
        </p:nvSpPr>
        <p:spPr>
          <a:xfrm>
            <a:off x="4152296" y="2635095"/>
            <a:ext cx="1444994" cy="552275"/>
          </a:xfrm>
          <a:custGeom>
            <a:avLst/>
            <a:gdLst>
              <a:gd name="connsiteX0" fmla="*/ 1819275 w 1819275"/>
              <a:gd name="connsiteY0" fmla="*/ 695325 h 695325"/>
              <a:gd name="connsiteX1" fmla="*/ 1123950 w 1819275"/>
              <a:gd name="connsiteY1" fmla="*/ 0 h 695325"/>
              <a:gd name="connsiteX2" fmla="*/ 0 w 1819275"/>
              <a:gd name="connsiteY2" fmla="*/ 0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9275" h="695325">
                <a:moveTo>
                  <a:pt x="1819275" y="695325"/>
                </a:moveTo>
                <a:lnTo>
                  <a:pt x="1123950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376FFF"/>
            </a:solidFill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ea"/>
            </a:endParaRPr>
          </a:p>
        </p:txBody>
      </p:sp>
      <p:sp>
        <p:nvSpPr>
          <p:cNvPr id="13" name="椭圆 12"/>
          <p:cNvSpPr/>
          <p:nvPr>
            <p:custDataLst>
              <p:tags r:id="rId2"/>
            </p:custDataLst>
          </p:nvPr>
        </p:nvSpPr>
        <p:spPr>
          <a:xfrm>
            <a:off x="4052433" y="2600295"/>
            <a:ext cx="69602" cy="69602"/>
          </a:xfrm>
          <a:prstGeom prst="ellipse">
            <a:avLst/>
          </a:prstGeom>
          <a:solidFill>
            <a:srgbClr val="376FFF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charset="-122"/>
              <a:ea typeface="微软雅黑" charset="-122"/>
              <a:cs typeface="+mn-ea"/>
            </a:endParaRPr>
          </a:p>
        </p:txBody>
      </p:sp>
      <p:sp>
        <p:nvSpPr>
          <p:cNvPr id="16" name="任意多边形: 形状 14"/>
          <p:cNvSpPr/>
          <p:nvPr>
            <p:custDataLst>
              <p:tags r:id="rId3"/>
            </p:custDataLst>
          </p:nvPr>
        </p:nvSpPr>
        <p:spPr>
          <a:xfrm flipV="1">
            <a:off x="4152296" y="4125482"/>
            <a:ext cx="1444994" cy="552275"/>
          </a:xfrm>
          <a:custGeom>
            <a:avLst/>
            <a:gdLst>
              <a:gd name="connsiteX0" fmla="*/ 1819275 w 1819275"/>
              <a:gd name="connsiteY0" fmla="*/ 695325 h 695325"/>
              <a:gd name="connsiteX1" fmla="*/ 1123950 w 1819275"/>
              <a:gd name="connsiteY1" fmla="*/ 0 h 695325"/>
              <a:gd name="connsiteX2" fmla="*/ 0 w 1819275"/>
              <a:gd name="connsiteY2" fmla="*/ 0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9275" h="695325">
                <a:moveTo>
                  <a:pt x="1819275" y="695325"/>
                </a:moveTo>
                <a:lnTo>
                  <a:pt x="1123950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376FFF"/>
            </a:solidFill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ea"/>
            </a:endParaRPr>
          </a:p>
        </p:txBody>
      </p:sp>
      <p:sp>
        <p:nvSpPr>
          <p:cNvPr id="17" name="椭圆 16"/>
          <p:cNvSpPr/>
          <p:nvPr>
            <p:custDataLst>
              <p:tags r:id="rId4"/>
            </p:custDataLst>
          </p:nvPr>
        </p:nvSpPr>
        <p:spPr>
          <a:xfrm>
            <a:off x="4052433" y="4642957"/>
            <a:ext cx="69602" cy="69602"/>
          </a:xfrm>
          <a:prstGeom prst="ellipse">
            <a:avLst/>
          </a:prstGeom>
          <a:solidFill>
            <a:srgbClr val="376FFF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charset="-122"/>
              <a:ea typeface="微软雅黑" charset="-122"/>
              <a:cs typeface="+mn-ea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5"/>
            </p:custDataLst>
          </p:nvPr>
        </p:nvCxnSpPr>
        <p:spPr>
          <a:xfrm>
            <a:off x="7413495" y="3663992"/>
            <a:ext cx="1237198" cy="0"/>
          </a:xfrm>
          <a:prstGeom prst="line">
            <a:avLst/>
          </a:prstGeom>
          <a:ln w="25400"/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58" name="椭圆 57"/>
          <p:cNvSpPr/>
          <p:nvPr>
            <p:custDataLst>
              <p:tags r:id="rId6"/>
            </p:custDataLst>
          </p:nvPr>
        </p:nvSpPr>
        <p:spPr>
          <a:xfrm>
            <a:off x="8719286" y="3621626"/>
            <a:ext cx="69602" cy="69602"/>
          </a:xfrm>
          <a:prstGeom prst="ellipse">
            <a:avLst/>
          </a:prstGeom>
          <a:solidFill>
            <a:srgbClr val="376FFF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charset="-122"/>
              <a:ea typeface="微软雅黑" charset="-122"/>
              <a:cs typeface="+mn-ea"/>
            </a:endParaRPr>
          </a:p>
        </p:txBody>
      </p:sp>
      <p:sp>
        <p:nvSpPr>
          <p:cNvPr id="18" name="弧形 17"/>
          <p:cNvSpPr/>
          <p:nvPr>
            <p:custDataLst>
              <p:tags r:id="rId7"/>
            </p:custDataLst>
          </p:nvPr>
        </p:nvSpPr>
        <p:spPr>
          <a:xfrm>
            <a:off x="5486331" y="2730420"/>
            <a:ext cx="1867145" cy="1867145"/>
          </a:xfrm>
          <a:prstGeom prst="arc">
            <a:avLst>
              <a:gd name="adj1" fmla="val 12947235"/>
              <a:gd name="adj2" fmla="val 15334976"/>
            </a:avLst>
          </a:prstGeom>
          <a:noFill/>
          <a:ln w="25400" cap="flat" cmpd="sng" algn="ctr">
            <a:solidFill>
              <a:srgbClr val="376FFF"/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ea"/>
            </a:endParaRPr>
          </a:p>
        </p:txBody>
      </p:sp>
      <p:sp>
        <p:nvSpPr>
          <p:cNvPr id="19" name="弧形 18"/>
          <p:cNvSpPr/>
          <p:nvPr>
            <p:custDataLst>
              <p:tags r:id="rId8"/>
            </p:custDataLst>
          </p:nvPr>
        </p:nvSpPr>
        <p:spPr>
          <a:xfrm>
            <a:off x="5486331" y="2730420"/>
            <a:ext cx="1867145" cy="1867145"/>
          </a:xfrm>
          <a:prstGeom prst="arc">
            <a:avLst>
              <a:gd name="adj1" fmla="val 10531014"/>
              <a:gd name="adj2" fmla="val 12654201"/>
            </a:avLst>
          </a:prstGeom>
          <a:noFill/>
          <a:ln w="25400" cap="flat" cmpd="sng" algn="ctr">
            <a:solidFill>
              <a:srgbClr val="376FFF"/>
            </a:solidFill>
            <a:prstDash val="solid"/>
            <a:miter lim="800000"/>
            <a:headEnd type="oval"/>
            <a:tailEnd type="none"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ea"/>
            </a:endParaRPr>
          </a:p>
        </p:txBody>
      </p:sp>
      <p:sp>
        <p:nvSpPr>
          <p:cNvPr id="21" name="弧形 20"/>
          <p:cNvSpPr/>
          <p:nvPr>
            <p:custDataLst>
              <p:tags r:id="rId9"/>
            </p:custDataLst>
          </p:nvPr>
        </p:nvSpPr>
        <p:spPr>
          <a:xfrm>
            <a:off x="5486331" y="2730420"/>
            <a:ext cx="1867145" cy="1867145"/>
          </a:xfrm>
          <a:prstGeom prst="arc">
            <a:avLst>
              <a:gd name="adj1" fmla="val 9194216"/>
              <a:gd name="adj2" fmla="val 10224935"/>
            </a:avLst>
          </a:prstGeom>
          <a:noFill/>
          <a:ln w="25400" cap="flat" cmpd="sng" algn="ctr">
            <a:solidFill>
              <a:srgbClr val="376FFF"/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ea"/>
            </a:endParaRPr>
          </a:p>
        </p:txBody>
      </p:sp>
      <p:sp>
        <p:nvSpPr>
          <p:cNvPr id="24" name="弧形 23"/>
          <p:cNvSpPr/>
          <p:nvPr>
            <p:custDataLst>
              <p:tags r:id="rId10"/>
            </p:custDataLst>
          </p:nvPr>
        </p:nvSpPr>
        <p:spPr>
          <a:xfrm>
            <a:off x="5486331" y="2730420"/>
            <a:ext cx="1867145" cy="1867145"/>
          </a:xfrm>
          <a:prstGeom prst="arc">
            <a:avLst>
              <a:gd name="adj1" fmla="val 5241815"/>
              <a:gd name="adj2" fmla="val 9051982"/>
            </a:avLst>
          </a:prstGeom>
          <a:noFill/>
          <a:ln w="25400" cap="flat" cmpd="sng" algn="ctr">
            <a:solidFill>
              <a:srgbClr val="376FFF"/>
            </a:solidFill>
            <a:prstDash val="solid"/>
            <a:miter lim="800000"/>
            <a:headEnd type="oval"/>
            <a:tailEnd type="none"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ea"/>
            </a:endParaRPr>
          </a:p>
        </p:txBody>
      </p:sp>
      <p:sp>
        <p:nvSpPr>
          <p:cNvPr id="26" name="弧形 25"/>
          <p:cNvSpPr/>
          <p:nvPr>
            <p:custDataLst>
              <p:tags r:id="rId11"/>
            </p:custDataLst>
          </p:nvPr>
        </p:nvSpPr>
        <p:spPr>
          <a:xfrm>
            <a:off x="5486331" y="2730420"/>
            <a:ext cx="1867145" cy="1867145"/>
          </a:xfrm>
          <a:prstGeom prst="arc">
            <a:avLst>
              <a:gd name="adj1" fmla="val 1983261"/>
              <a:gd name="adj2" fmla="val 4886885"/>
            </a:avLst>
          </a:prstGeom>
          <a:noFill/>
          <a:ln w="25400" cap="flat" cmpd="sng" algn="ctr">
            <a:solidFill>
              <a:srgbClr val="376FFF"/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ea"/>
            </a:endParaRPr>
          </a:p>
        </p:txBody>
      </p:sp>
      <p:sp>
        <p:nvSpPr>
          <p:cNvPr id="27" name="弧形 26"/>
          <p:cNvSpPr/>
          <p:nvPr>
            <p:custDataLst>
              <p:tags r:id="rId12"/>
            </p:custDataLst>
          </p:nvPr>
        </p:nvSpPr>
        <p:spPr>
          <a:xfrm>
            <a:off x="5486331" y="2730420"/>
            <a:ext cx="1867145" cy="1867145"/>
          </a:xfrm>
          <a:prstGeom prst="arc">
            <a:avLst>
              <a:gd name="adj1" fmla="val 138107"/>
              <a:gd name="adj2" fmla="val 1817282"/>
            </a:avLst>
          </a:prstGeom>
          <a:noFill/>
          <a:ln w="25400" cap="flat" cmpd="sng" algn="ctr">
            <a:solidFill>
              <a:srgbClr val="376FFF"/>
            </a:solidFill>
            <a:prstDash val="solid"/>
            <a:miter lim="800000"/>
            <a:headEnd type="oval"/>
            <a:tailEnd type="none"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ea"/>
            </a:endParaRPr>
          </a:p>
        </p:txBody>
      </p:sp>
      <p:sp>
        <p:nvSpPr>
          <p:cNvPr id="29" name="弧形 28"/>
          <p:cNvSpPr/>
          <p:nvPr>
            <p:custDataLst>
              <p:tags r:id="rId13"/>
            </p:custDataLst>
          </p:nvPr>
        </p:nvSpPr>
        <p:spPr>
          <a:xfrm>
            <a:off x="5486331" y="2730420"/>
            <a:ext cx="1867145" cy="1867145"/>
          </a:xfrm>
          <a:prstGeom prst="arc">
            <a:avLst>
              <a:gd name="adj1" fmla="val 19913688"/>
              <a:gd name="adj2" fmla="val 21506966"/>
            </a:avLst>
          </a:prstGeom>
          <a:noFill/>
          <a:ln w="25400" cap="flat" cmpd="sng" algn="ctr">
            <a:solidFill>
              <a:srgbClr val="376FFF"/>
            </a:solidFill>
            <a:prstDash val="solid"/>
            <a:miter lim="800000"/>
            <a:headEnd type="none"/>
            <a:tailEnd type="none"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ea"/>
            </a:endParaRPr>
          </a:p>
        </p:txBody>
      </p:sp>
      <p:sp>
        <p:nvSpPr>
          <p:cNvPr id="31" name="椭圆 30"/>
          <p:cNvSpPr/>
          <p:nvPr>
            <p:custDataLst>
              <p:tags r:id="rId14"/>
            </p:custDataLst>
          </p:nvPr>
        </p:nvSpPr>
        <p:spPr>
          <a:xfrm>
            <a:off x="5693624" y="2937712"/>
            <a:ext cx="1452560" cy="1452560"/>
          </a:xfrm>
          <a:prstGeom prst="ellipse">
            <a:avLst/>
          </a:prstGeom>
          <a:gradFill flip="none" rotWithShape="1">
            <a:gsLst>
              <a:gs pos="85000">
                <a:srgbClr val="376FFF">
                  <a:lumMod val="75000"/>
                </a:srgbClr>
              </a:gs>
              <a:gs pos="43000">
                <a:srgbClr val="376FFF"/>
              </a:gs>
              <a:gs pos="2000">
                <a:srgbClr val="376FFF">
                  <a:lumMod val="60000"/>
                  <a:lumOff val="4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177800" dist="88900" dir="5400000" sx="101000" sy="101000" algn="t" rotWithShape="0">
              <a:srgbClr val="376FFF">
                <a:alpha val="30000"/>
              </a:srgbClr>
            </a:outerShdw>
          </a:effectLst>
        </p:spPr>
        <p:style>
          <a:lnRef idx="2">
            <a:srgbClr val="376FFF">
              <a:shade val="15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ea"/>
            </a:endParaRPr>
          </a:p>
        </p:txBody>
      </p:sp>
      <p:sp>
        <p:nvSpPr>
          <p:cNvPr id="32" name="弧形 31"/>
          <p:cNvSpPr/>
          <p:nvPr>
            <p:custDataLst>
              <p:tags r:id="rId15"/>
            </p:custDataLst>
          </p:nvPr>
        </p:nvSpPr>
        <p:spPr>
          <a:xfrm>
            <a:off x="5486331" y="2730420"/>
            <a:ext cx="1867145" cy="1867145"/>
          </a:xfrm>
          <a:prstGeom prst="arc">
            <a:avLst>
              <a:gd name="adj1" fmla="val 15789769"/>
              <a:gd name="adj2" fmla="val 19801853"/>
            </a:avLst>
          </a:prstGeom>
          <a:noFill/>
          <a:ln w="25400" cap="flat" cmpd="sng" algn="ctr">
            <a:solidFill>
              <a:srgbClr val="376FFF"/>
            </a:solidFill>
            <a:prstDash val="solid"/>
            <a:miter lim="800000"/>
            <a:headEnd type="oval"/>
            <a:tailEnd type="none"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 charset="-122"/>
              <a:cs typeface="+mn-ea"/>
            </a:endParaRPr>
          </a:p>
        </p:txBody>
      </p:sp>
      <p:sp>
        <p:nvSpPr>
          <p:cNvPr id="35" name="矩形 34"/>
          <p:cNvSpPr/>
          <p:nvPr>
            <p:custDataLst>
              <p:tags r:id="rId16"/>
            </p:custDataLst>
          </p:nvPr>
        </p:nvSpPr>
        <p:spPr>
          <a:xfrm>
            <a:off x="5738247" y="3219165"/>
            <a:ext cx="1378546" cy="47208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FFFFFF"/>
                </a:solidFill>
                <a:latin typeface="微软雅黑" charset="-122"/>
                <a:cs typeface="微软雅黑" charset="-122"/>
              </a:rPr>
              <a:t>行业痛点</a:t>
            </a:r>
            <a:endParaRPr lang="zh-CN" altLang="en-US" b="1" dirty="0">
              <a:solidFill>
                <a:srgbClr val="FFFFFF"/>
              </a:solidFill>
              <a:latin typeface="微软雅黑" charset="-122"/>
              <a:cs typeface="微软雅黑" charset="-122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FFFFFF"/>
                </a:solidFill>
                <a:latin typeface="微软雅黑" charset="-122"/>
                <a:cs typeface="微软雅黑" charset="-122"/>
              </a:rPr>
              <a:t>｜</a:t>
            </a:r>
            <a:endParaRPr lang="zh-CN" altLang="en-US" b="1" dirty="0">
              <a:solidFill>
                <a:srgbClr val="FFFFFF"/>
              </a:solidFill>
              <a:latin typeface="微软雅黑" charset="-122"/>
              <a:cs typeface="微软雅黑" charset="-122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FFFFFF"/>
                </a:solidFill>
                <a:latin typeface="微软雅黑" charset="-122"/>
                <a:cs typeface="微软雅黑" charset="-122"/>
              </a:rPr>
              <a:t>落地</a:t>
            </a:r>
            <a:r>
              <a:rPr lang="zh-CN" altLang="en-US" b="1" dirty="0">
                <a:solidFill>
                  <a:srgbClr val="FFFFFF"/>
                </a:solidFill>
                <a:latin typeface="微软雅黑" charset="-122"/>
                <a:cs typeface="微软雅黑" charset="-122"/>
              </a:rPr>
              <a:t>方案</a:t>
            </a:r>
            <a:endParaRPr lang="zh-CN" altLang="en-US" b="1" dirty="0">
              <a:solidFill>
                <a:srgbClr val="FFFFFF"/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36" name="矩形 35"/>
          <p:cNvSpPr/>
          <p:nvPr>
            <p:custDataLst>
              <p:tags r:id="rId17"/>
            </p:custDataLst>
          </p:nvPr>
        </p:nvSpPr>
        <p:spPr>
          <a:xfrm>
            <a:off x="8899525" y="3830955"/>
            <a:ext cx="2854325" cy="847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驻场服务、</a:t>
            </a:r>
            <a:r>
              <a:rPr lang="en-US" altLang="zh-CN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7</a:t>
            </a:r>
            <a:r>
              <a:rPr lang="en-US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×</a:t>
            </a:r>
            <a:r>
              <a:rPr lang="en-US" altLang="zh-CN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24</a:t>
            </a: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小时运维等重人力的交付模式利润率</a:t>
            </a: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较低</a:t>
            </a:r>
            <a:r>
              <a:rPr lang="en-US" altLang="zh-CN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。</a:t>
            </a:r>
            <a:endParaRPr lang="en-US" altLang="zh-CN" sz="140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37" name="矩形 36"/>
          <p:cNvSpPr/>
          <p:nvPr>
            <p:custDataLst>
              <p:tags r:id="rId18"/>
            </p:custDataLst>
          </p:nvPr>
        </p:nvSpPr>
        <p:spPr>
          <a:xfrm>
            <a:off x="8899343" y="3481918"/>
            <a:ext cx="1764127" cy="29656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376FFF"/>
                </a:solidFill>
                <a:latin typeface="微软雅黑" charset="-122"/>
                <a:cs typeface="微软雅黑" charset="-122"/>
              </a:rPr>
              <a:t>人力成本</a:t>
            </a:r>
            <a:r>
              <a:rPr lang="zh-CN" altLang="en-US" sz="2000" b="1">
                <a:solidFill>
                  <a:srgbClr val="376FFF"/>
                </a:solidFill>
                <a:latin typeface="微软雅黑" charset="-122"/>
                <a:cs typeface="微软雅黑" charset="-122"/>
              </a:rPr>
              <a:t>高昂</a:t>
            </a:r>
            <a:endParaRPr lang="zh-CN" altLang="en-US" sz="2000" b="1">
              <a:solidFill>
                <a:srgbClr val="376FFF"/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38" name="矩形 37"/>
          <p:cNvSpPr/>
          <p:nvPr>
            <p:custDataLst>
              <p:tags r:id="rId19"/>
            </p:custDataLst>
          </p:nvPr>
        </p:nvSpPr>
        <p:spPr>
          <a:xfrm>
            <a:off x="1003935" y="2821940"/>
            <a:ext cx="2885440" cy="847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不同行业（金融、制造、政务）的安全需求差异大，定制化开发成本高。</a:t>
            </a:r>
            <a:endParaRPr lang="zh-CN" altLang="en-US" sz="1400" dirty="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39" name="矩形 38"/>
          <p:cNvSpPr/>
          <p:nvPr>
            <p:custDataLst>
              <p:tags r:id="rId20"/>
            </p:custDataLst>
          </p:nvPr>
        </p:nvSpPr>
        <p:spPr>
          <a:xfrm>
            <a:off x="2125269" y="2468152"/>
            <a:ext cx="1764128" cy="29656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376FFF"/>
                </a:solidFill>
                <a:latin typeface="微软雅黑" charset="-122"/>
                <a:cs typeface="微软雅黑" charset="-122"/>
              </a:rPr>
              <a:t>需求</a:t>
            </a:r>
            <a:r>
              <a:rPr lang="zh-CN" altLang="en-US" sz="2000" b="1" dirty="0">
                <a:solidFill>
                  <a:srgbClr val="376FFF"/>
                </a:solidFill>
                <a:latin typeface="微软雅黑" charset="-122"/>
                <a:cs typeface="微软雅黑" charset="-122"/>
              </a:rPr>
              <a:t>碎片化</a:t>
            </a:r>
            <a:endParaRPr lang="zh-CN" altLang="en-US" sz="2000" b="1" dirty="0">
              <a:solidFill>
                <a:srgbClr val="376FFF"/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40" name="矩形 39"/>
          <p:cNvSpPr/>
          <p:nvPr>
            <p:custDataLst>
              <p:tags r:id="rId21"/>
            </p:custDataLst>
          </p:nvPr>
        </p:nvSpPr>
        <p:spPr>
          <a:xfrm>
            <a:off x="755650" y="4869815"/>
            <a:ext cx="3133725" cy="847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传统</a:t>
            </a:r>
            <a:r>
              <a:rPr lang="en-US" altLang="zh-CN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SOC</a:t>
            </a: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依赖人工研判，平均</a:t>
            </a:r>
            <a:r>
              <a:rPr lang="en-US" altLang="zh-CN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MTTR</a:t>
            </a: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（修复时间）＞</a:t>
            </a:r>
            <a:r>
              <a:rPr lang="en-US" altLang="zh-CN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4</a:t>
            </a: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小时，客户对</a:t>
            </a:r>
            <a:r>
              <a:rPr lang="en-US" altLang="zh-CN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SLA</a:t>
            </a: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微软雅黑" charset="-122"/>
                <a:cs typeface="微软雅黑" charset="-122"/>
              </a:rPr>
              <a:t>不满。</a:t>
            </a:r>
            <a:endParaRPr lang="zh-CN" altLang="en-US" sz="1400">
              <a:solidFill>
                <a:srgbClr val="000000">
                  <a:lumMod val="85000"/>
                  <a:lumOff val="15000"/>
                </a:srgb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41" name="矩形 40"/>
          <p:cNvSpPr/>
          <p:nvPr>
            <p:custDataLst>
              <p:tags r:id="rId22"/>
            </p:custDataLst>
          </p:nvPr>
        </p:nvSpPr>
        <p:spPr>
          <a:xfrm>
            <a:off x="2125269" y="4515858"/>
            <a:ext cx="1764128" cy="29656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376FFF"/>
                </a:solidFill>
                <a:latin typeface="微软雅黑" charset="-122"/>
                <a:cs typeface="微软雅黑" charset="-122"/>
              </a:rPr>
              <a:t>响应</a:t>
            </a:r>
            <a:r>
              <a:rPr lang="zh-CN" altLang="en-US" sz="2000" b="1">
                <a:solidFill>
                  <a:srgbClr val="376FFF"/>
                </a:solidFill>
                <a:latin typeface="微软雅黑" charset="-122"/>
                <a:cs typeface="微软雅黑" charset="-122"/>
              </a:rPr>
              <a:t>速度慢</a:t>
            </a:r>
            <a:endParaRPr lang="zh-CN" altLang="en-US" sz="2000" b="1">
              <a:solidFill>
                <a:srgbClr val="376FFF"/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42" name="矩形 41"/>
          <p:cNvSpPr/>
          <p:nvPr>
            <p:custDataLst>
              <p:tags r:id="rId23"/>
            </p:custDataLst>
          </p:nvPr>
        </p:nvSpPr>
        <p:spPr>
          <a:xfrm>
            <a:off x="692785" y="3424555"/>
            <a:ext cx="3208020" cy="8470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Agent+RAG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架构：通过可插拔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Agent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模块灵活组合，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RAG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注入客户私有知识库，实现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80%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标准化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+20%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定制化。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43" name="矩形 42"/>
          <p:cNvSpPr/>
          <p:nvPr>
            <p:custDataLst>
              <p:tags r:id="rId24"/>
            </p:custDataLst>
          </p:nvPr>
        </p:nvSpPr>
        <p:spPr>
          <a:xfrm>
            <a:off x="648970" y="5502275"/>
            <a:ext cx="3208020" cy="847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基于大模型的自动化事件分类（如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CVE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评级、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ATT&amp;CK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战术映射）</a:t>
            </a:r>
            <a:r>
              <a:rPr lang="en-US" altLang="en-US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→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联动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EDR/XDR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自动隔离（响应＜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5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分钟）</a:t>
            </a:r>
            <a:endParaRPr lang="zh-CN" altLang="en-US" sz="1400" dirty="0">
              <a:solidFill>
                <a:schemeClr val="accent1">
                  <a:lumMod val="75000"/>
                </a:schemeClr>
              </a:solidFill>
              <a:latin typeface="微软雅黑" charset="-122"/>
              <a:cs typeface="微软雅黑" charset="-122"/>
            </a:endParaRPr>
          </a:p>
        </p:txBody>
      </p:sp>
      <p:sp>
        <p:nvSpPr>
          <p:cNvPr id="44" name="矩形 43"/>
          <p:cNvSpPr/>
          <p:nvPr>
            <p:custDataLst>
              <p:tags r:id="rId25"/>
            </p:custDataLst>
          </p:nvPr>
        </p:nvSpPr>
        <p:spPr>
          <a:xfrm>
            <a:off x="8938895" y="4516120"/>
            <a:ext cx="2854325" cy="847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RAG</a:t>
            </a:r>
            <a:r>
              <a:rPr lang="zh-CN" altLang="en-US" sz="140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整合</a:t>
            </a:r>
            <a:r>
              <a:rPr lang="en-US" altLang="zh-CN" sz="140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MITRE ATT&amp;CK</a:t>
            </a:r>
            <a:r>
              <a:rPr lang="zh-CN" altLang="en-US" sz="140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、</a:t>
            </a:r>
            <a:r>
              <a:rPr lang="en-US" altLang="zh-CN" sz="140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ExploitDB</a:t>
            </a:r>
            <a:r>
              <a:rPr lang="zh-CN" altLang="en-US" sz="140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等知识库，辅助初级分析师生成研判报告，效率提升</a:t>
            </a:r>
            <a:r>
              <a:rPr lang="en-US" altLang="zh-CN" sz="140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3</a:t>
            </a:r>
            <a:r>
              <a:rPr lang="zh-CN" altLang="en-US" sz="1400">
                <a:solidFill>
                  <a:schemeClr val="accent1">
                    <a:lumMod val="75000"/>
                  </a:schemeClr>
                </a:solidFill>
                <a:latin typeface="微软雅黑" charset="-122"/>
                <a:cs typeface="微软雅黑" charset="-122"/>
              </a:rPr>
              <a:t>倍。</a:t>
            </a:r>
            <a:endParaRPr lang="zh-CN" altLang="en-US" sz="1400">
              <a:solidFill>
                <a:schemeClr val="accent1">
                  <a:lumMod val="75000"/>
                </a:schemeClr>
              </a:solidFill>
              <a:latin typeface="微软雅黑" charset="-122"/>
              <a:cs typeface="微软雅黑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82270" y="692785"/>
            <a:ext cx="36175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PART 02</a:t>
            </a:r>
            <a:endParaRPr lang="en-US" altLang="zh-CN" sz="4400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7340" y="1461135"/>
            <a:ext cx="32378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rgbClr val="005FCE"/>
                </a:solidFill>
                <a:latin typeface="黑体" charset="0"/>
                <a:ea typeface="黑体" charset="0"/>
              </a:rPr>
              <a:t>赋能</a:t>
            </a:r>
            <a:r>
              <a:rPr lang="zh-CN" altLang="en-US" sz="4800" b="1">
                <a:solidFill>
                  <a:srgbClr val="005FCE"/>
                </a:solidFill>
                <a:latin typeface="黑体" charset="0"/>
                <a:ea typeface="黑体" charset="0"/>
              </a:rPr>
              <a:t>场景</a:t>
            </a:r>
            <a:endParaRPr lang="zh-CN" altLang="en-US" sz="48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270" y="838835"/>
            <a:ext cx="72000" cy="180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82030" y="2339340"/>
            <a:ext cx="28044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latin typeface="Heiti SC Light" panose="02000000000000000000" charset="-122"/>
                <a:ea typeface="Heiti SC Light" panose="02000000000000000000" charset="-122"/>
                <a:sym typeface="+mn-ea"/>
              </a:rPr>
              <a:t>EMPOWER SCENE</a:t>
            </a:r>
            <a:endParaRPr lang="en-US" altLang="zh-CN" sz="1600">
              <a:solidFill>
                <a:schemeClr val="accent1">
                  <a:lumMod val="60000"/>
                  <a:lumOff val="40000"/>
                </a:schemeClr>
              </a:solidFill>
              <a:latin typeface="Heiti SC Light" panose="02000000000000000000" charset="-122"/>
              <a:ea typeface="Heiti SC Light" panose="02000000000000000000" charset="-122"/>
            </a:endParaRPr>
          </a:p>
        </p:txBody>
      </p:sp>
      <p:pic>
        <p:nvPicPr>
          <p:cNvPr id="3" name="图片 2" descr="undraw_projections_fhch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33845" y="1430020"/>
            <a:ext cx="5558155" cy="54279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03580" y="692150"/>
            <a:ext cx="6903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  <a:latin typeface="Klee Medium" panose="02020700000000000000" charset="-128"/>
                <a:ea typeface="Klee Medium" panose="02020700000000000000" charset="-128"/>
              </a:rPr>
              <a:t>THREAT INTELLIGENCE ANALYSIS</a:t>
            </a:r>
            <a:endParaRPr lang="en-US" altLang="zh-CN" sz="3200">
              <a:solidFill>
                <a:schemeClr val="bg1">
                  <a:lumMod val="85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3580" y="1196340"/>
            <a:ext cx="67265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威胁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情报分析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4350" y="777240"/>
            <a:ext cx="72000" cy="16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3" name="矩形 2"/>
          <p:cNvSpPr/>
          <p:nvPr/>
        </p:nvSpPr>
        <p:spPr>
          <a:xfrm>
            <a:off x="0" y="2983865"/>
            <a:ext cx="12192000" cy="28663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undraw_project-complete_1zw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93380" y="2520315"/>
            <a:ext cx="4198620" cy="39922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3580" y="3637915"/>
            <a:ext cx="7169785" cy="13220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zh-CN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「Luma」</a:t>
            </a:r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依托</a:t>
            </a:r>
            <a:r>
              <a:rPr lang="en-US" altLang="zh-CN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LLM</a:t>
            </a:r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的自然语言理解能力</a:t>
            </a:r>
            <a:r>
              <a:rPr lang="en-US" altLang="zh-CN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，</a:t>
            </a:r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能够高效处理海量非结构化数据，智能生成结构化威胁情报报告，并通过强大的模式识别能力关联分析复杂威胁信息，发现潜在攻击链条。同时，</a:t>
            </a:r>
            <a:r>
              <a:rPr lang="en-US" altLang="zh-CN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「Luma」</a:t>
            </a:r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结合检索增强生成（</a:t>
            </a:r>
            <a:r>
              <a:rPr lang="en-US" altLang="zh-CN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RAG</a:t>
            </a:r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）技术，进一步提升情报分析的准确性和时效性，为安全团队提供精准的威胁洞察和决策支持，显著增强网络安全防御能力。</a:t>
            </a:r>
            <a:endParaRPr lang="zh-CN" altLang="en-US" sz="1600" b="0" i="0" spc="100">
              <a:solidFill>
                <a:schemeClr val="tx1">
                  <a:lumMod val="65000"/>
                  <a:lumOff val="35000"/>
                </a:schemeClr>
              </a:solidFill>
              <a:uFillTx/>
              <a:latin typeface="+mn-ea"/>
              <a:cs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2950" y="1936750"/>
            <a:ext cx="73342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/>
            <a:r>
              <a:rPr lang="zh-CN" altLang="en-US" sz="1600" spc="100">
                <a:solidFill>
                  <a:schemeClr val="tx2">
                    <a:lumMod val="50000"/>
                    <a:lumOff val="50000"/>
                  </a:schemeClr>
                </a:solidFill>
                <a:uFillTx/>
                <a:latin typeface="等线" charset="0"/>
                <a:ea typeface="等线" charset="0"/>
                <a:sym typeface="+mn-ea"/>
              </a:rPr>
              <a:t>在网络安全环境日益复杂的背景下</a:t>
            </a:r>
            <a:r>
              <a:rPr lang="en-US" altLang="zh-CN" sz="1600" spc="100">
                <a:solidFill>
                  <a:schemeClr val="tx2">
                    <a:lumMod val="50000"/>
                    <a:lumOff val="50000"/>
                  </a:schemeClr>
                </a:solidFill>
                <a:uFillTx/>
                <a:latin typeface="等线" charset="0"/>
                <a:ea typeface="等线" charset="0"/>
                <a:sym typeface="+mn-ea"/>
              </a:rPr>
              <a:t>，</a:t>
            </a:r>
            <a:r>
              <a:rPr lang="zh-CN" altLang="en-US" sz="1600" spc="100">
                <a:solidFill>
                  <a:schemeClr val="tx2">
                    <a:lumMod val="50000"/>
                    <a:lumOff val="50000"/>
                  </a:schemeClr>
                </a:solidFill>
                <a:uFillTx/>
                <a:latin typeface="等线" charset="0"/>
                <a:ea typeface="等线" charset="0"/>
                <a:sym typeface="+mn-ea"/>
              </a:rPr>
              <a:t>威胁情报能够帮助组织从被动防御转向主动防御，缩短攻击响应时间，提升威胁检测能力，并支持业务决策。</a:t>
            </a:r>
            <a:endParaRPr lang="zh-CN" altLang="en-US" sz="1600" spc="100">
              <a:solidFill>
                <a:schemeClr val="tx2">
                  <a:lumMod val="50000"/>
                  <a:lumOff val="50000"/>
                </a:schemeClr>
              </a:solidFill>
              <a:uFillTx/>
              <a:latin typeface="等线" charset="0"/>
              <a:ea typeface="等线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983865"/>
            <a:ext cx="12192000" cy="28663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undraw_creative-experiment_bza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r="16455"/>
          <a:stretch>
            <a:fillRect/>
          </a:stretch>
        </p:blipFill>
        <p:spPr>
          <a:xfrm>
            <a:off x="7743825" y="2348230"/>
            <a:ext cx="4448175" cy="413829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03580" y="692150"/>
            <a:ext cx="6903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>
                    <a:lumMod val="85000"/>
                  </a:schemeClr>
                </a:solidFill>
                <a:latin typeface="Klee Medium" panose="02020700000000000000" charset="-128"/>
                <a:ea typeface="Klee Medium" panose="02020700000000000000" charset="-128"/>
                <a:sym typeface="+mn-ea"/>
              </a:rPr>
              <a:t>VULNERABILITY DETECTION</a:t>
            </a:r>
            <a:endParaRPr lang="en-US" altLang="zh-CN" sz="3200">
              <a:solidFill>
                <a:schemeClr val="bg1">
                  <a:lumMod val="85000"/>
                </a:schemeClr>
              </a:solidFill>
              <a:latin typeface="Klee Medium" panose="02020700000000000000" charset="-128"/>
              <a:ea typeface="Klee Medium" panose="02020700000000000000" charset="-128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3580" y="1196340"/>
            <a:ext cx="51066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安全漏洞</a:t>
            </a:r>
            <a:r>
              <a:rPr lang="zh-CN" altLang="en-US" sz="4000" b="1">
                <a:solidFill>
                  <a:srgbClr val="005FCE"/>
                </a:solidFill>
                <a:latin typeface="黑体" charset="0"/>
                <a:ea typeface="黑体" charset="0"/>
              </a:rPr>
              <a:t>检测</a:t>
            </a:r>
            <a:endParaRPr lang="zh-CN" altLang="en-US" sz="4000" b="1">
              <a:solidFill>
                <a:srgbClr val="005FCE"/>
              </a:solidFill>
              <a:latin typeface="黑体" charset="0"/>
              <a:ea typeface="黑体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0730" y="1936750"/>
            <a:ext cx="732726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/>
            <a:r>
              <a:rPr lang="zh-CN" altLang="en-US" sz="1600" spc="100">
                <a:solidFill>
                  <a:schemeClr val="tx2">
                    <a:lumMod val="50000"/>
                    <a:lumOff val="50000"/>
                  </a:schemeClr>
                </a:solidFill>
                <a:uFillTx/>
                <a:latin typeface="等线" charset="0"/>
                <a:ea typeface="等线" charset="0"/>
                <a:sym typeface="+mn-ea"/>
              </a:rPr>
              <a:t>在软件系统复杂性日益增长的</a:t>
            </a:r>
            <a:r>
              <a:rPr lang="zh-CN" altLang="en-US" sz="1600" spc="100">
                <a:solidFill>
                  <a:schemeClr val="tx2">
                    <a:lumMod val="50000"/>
                    <a:lumOff val="50000"/>
                  </a:schemeClr>
                </a:solidFill>
                <a:uFillTx/>
                <a:latin typeface="等线" charset="0"/>
                <a:ea typeface="等线" charset="0"/>
                <a:sym typeface="+mn-ea"/>
              </a:rPr>
              <a:t>背景下，安全漏洞检测能够帮助组织提前识别和修复潜在风险，降低被攻击的可能性，并保障业务连续性和系统可靠性。</a:t>
            </a:r>
            <a:endParaRPr lang="zh-CN" altLang="en-US" sz="1600" spc="100">
              <a:solidFill>
                <a:schemeClr val="tx2">
                  <a:lumMod val="50000"/>
                  <a:lumOff val="50000"/>
                </a:schemeClr>
              </a:solidFill>
              <a:uFillTx/>
              <a:latin typeface="等线" charset="0"/>
              <a:ea typeface="等线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03580" y="3637915"/>
            <a:ext cx="7169785" cy="13220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「</a:t>
            </a:r>
            <a:r>
              <a:rPr lang="en-US" altLang="zh-CN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Luma</a:t>
            </a:r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」能够高效整合漏洞</a:t>
            </a:r>
            <a:r>
              <a:rPr lang="en-US" altLang="zh-CN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POC</a:t>
            </a:r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知识库和外部检测工具，智能分析漏洞利用场景并生成详细的检测报告。通过强大的模式识别能力，「</a:t>
            </a:r>
            <a:r>
              <a:rPr lang="en-US" altLang="zh-CN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Luma</a:t>
            </a:r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」能够关联分析漏洞</a:t>
            </a:r>
            <a:r>
              <a:rPr lang="en-US" altLang="zh-CN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POC</a:t>
            </a:r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与目标环境特征，精准识别潜在风险。同时，「</a:t>
            </a:r>
            <a:r>
              <a:rPr lang="en-US" altLang="zh-CN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Luma</a:t>
            </a:r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」结合检索增强生成（</a:t>
            </a:r>
            <a:r>
              <a:rPr lang="en-US" altLang="zh-CN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RAG</a:t>
            </a:r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）技术，进一步提升漏洞</a:t>
            </a:r>
            <a:r>
              <a:rPr lang="en-US" altLang="zh-CN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POC</a:t>
            </a:r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的覆盖范围和检测</a:t>
            </a:r>
            <a:r>
              <a:rPr lang="zh-CN" altLang="en-US" sz="1600" b="0" i="0" spc="1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ea"/>
                <a:cs typeface="+mn-ea"/>
              </a:rPr>
              <a:t>能力，为安全团队提供高效的检测方案和修复建议。</a:t>
            </a:r>
            <a:endParaRPr lang="zh-CN" altLang="en-US" sz="1600" b="0" i="0" spc="100">
              <a:solidFill>
                <a:schemeClr val="tx1">
                  <a:lumMod val="65000"/>
                  <a:lumOff val="35000"/>
                </a:schemeClr>
              </a:solidFill>
              <a:uFillTx/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4350" y="777240"/>
            <a:ext cx="72000" cy="16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COMPATIBLE" val="0"/>
  <p:tag name="KSO_WM_UNIT_DIAGRAM_ISREFERUNIT" val="0"/>
  <p:tag name="KSO_WM_TEMPLATE_CATEGORY" val="diagram"/>
  <p:tag name="KSO_WM_UNIT_LAYERLEVEL" val="1_1_1"/>
  <p:tag name="KSO_WM_DIAGRAM_GROUP_CODE" val="m1-1"/>
  <p:tag name="KSO_WM_DIAGRAM_VERSION" val="3"/>
  <p:tag name="KSO_WM_DIAGRAM_COLOR_TEXT_CAN_REMOVE" val="n"/>
  <p:tag name="KSO_WM_DIAGRAM_MIN_ITEMCNT" val="1"/>
  <p:tag name="KSO_WM_UNIT_HIGHLIGHT" val="0"/>
  <p:tag name="KSO_WM_UNIT_DIAGRAM_ISNUMVISUAL" val="0"/>
  <p:tag name="KSO_WM_UNIT_ID" val="diagram20231493_4*m_h_f*1_2_1"/>
  <p:tag name="KSO_WM_TEMPLATE_INDEX" val="20231493"/>
  <p:tag name="KSO_WM_TAG_VERSION" val="3.0"/>
  <p:tag name="KSO_WM_UNIT_SUBTYPE" val="a"/>
  <p:tag name="KSO_WM_UNIT_NOCLEAR" val="0"/>
  <p:tag name="KSO_WM_UNIT_TYPE" val="m_h_f"/>
  <p:tag name="KSO_WM_UNIT_INDEX" val="1_2_1"/>
  <p:tag name="KSO_WM_DIAGRAM_COLOR_TRICK" val="1"/>
  <p:tag name="KSO_WM_UNIT_VALUE" val="28"/>
  <p:tag name="KSO_WM_DIAGRAM_MAX_ITEMCNT" val="4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项正文，文字是您思想的提炼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4*m_h_a*1_1_1"/>
  <p:tag name="KSO_WM_TEMPLATE_CATEGORY" val="diagram"/>
  <p:tag name="KSO_WM_TEMPLATE_INDEX" val="20231493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1_1"/>
  <p:tag name="KSO_WM_DIAGRAM_VERSION" val="3"/>
  <p:tag name="KSO_WM_DIAGRAM_COLOR_TRICK" val="1"/>
  <p:tag name="KSO_WM_DIAGRAM_COLOR_TEXT_CAN_REMOVE" val="n"/>
  <p:tag name="KSO_WM_UNIT_VALUE" val="9"/>
  <p:tag name="KSO_WM_DIAGRAM_MAX_ITEMCNT" val="4"/>
  <p:tag name="KSO_WM_DIAGRAM_MIN_ITEMCNT" val="1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10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457_2*m_h_f*1_2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请尽量言简意赅的阐述观点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10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1457_2*m_h_f*1_3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请尽量言简意赅的阐述观点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102.xml><?xml version="1.0" encoding="utf-8"?>
<p:tagLst xmlns:p="http://schemas.openxmlformats.org/presentationml/2006/main">
  <p:tag name="KSO_WM_SLIDE_ITEM_CNT" val="4"/>
</p:tagLst>
</file>

<file path=ppt/tags/tag10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3203_2*l_h_i*1_2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47.1000122070312,&quot;left&quot;:70.17441555233454,&quot;top&quot;:166.54999389648438,&quot;width&quot;:777.1999877929687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104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3203_2*l_h_i*1_1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47.1000122070312,&quot;left&quot;:70.17441555233454,&quot;top&quot;:166.54999389648438,&quot;width&quot;:777.1999877929687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10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203_2*l_h_f*1_3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135"/>
  <p:tag name="KSO_WM_DIAGRAM_GROUP_CODE" val="l1-1"/>
  <p:tag name="KSO_WM_DIAGRAM_MAX_ITEMCNT" val="4"/>
  <p:tag name="KSO_WM_DIAGRAM_MIN_ITEMCNT" val="2"/>
  <p:tag name="KSO_WM_DIAGRAM_VIRTUALLY_FRAME" val="{&quot;height&quot;:347.1000122070312,&quot;left&quot;:70.17441555233454,&quot;top&quot;:166.54999389648438,&quot;width&quot;:777.199987792968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请单击此处添加正文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，文字是您思想的提炼，请言简意赅的阐述您的观点"/>
  <p:tag name="KSO_WM_UNIT_TEXT_FILL_FORE_SCHEMECOLOR_INDEX" val="1"/>
  <p:tag name="KSO_WM_UNIT_TEXT_FILL_TYPE" val="1"/>
</p:tagLst>
</file>

<file path=ppt/tags/tag1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203_2*l_h_a*1_3_1"/>
  <p:tag name="KSO_WM_TEMPLATE_CATEGORY" val="diagram"/>
  <p:tag name="KSO_WM_TEMPLATE_INDEX" val="20233203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47.1000122070312,&quot;left&quot;:70.17441555233454,&quot;top&quot;:166.54999389648438,&quot;width&quot;:777.199987792968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</p:tagLst>
</file>

<file path=ppt/tags/tag10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203_2*l_h_f*1_2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140"/>
  <p:tag name="KSO_WM_DIAGRAM_GROUP_CODE" val="l1-1"/>
  <p:tag name="KSO_WM_DIAGRAM_MAX_ITEMCNT" val="4"/>
  <p:tag name="KSO_WM_DIAGRAM_MIN_ITEMCNT" val="2"/>
  <p:tag name="KSO_WM_DIAGRAM_VIRTUALLY_FRAME" val="{&quot;height&quot;:347.1000122070312,&quot;left&quot;:70.17441555233454,&quot;top&quot;:166.54999389648438,&quot;width&quot;:777.199987792968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请单击此处添加正文内容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，文字是您思想的提炼，请言简意赅的阐述您的观点"/>
  <p:tag name="KSO_WM_UNIT_TEXT_FILL_FORE_SCHEMECOLOR_INDEX" val="1"/>
  <p:tag name="KSO_WM_UNIT_TEXT_FILL_TYPE" val="1"/>
</p:tagLst>
</file>

<file path=ppt/tags/tag1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03_2*l_h_a*1_2_1"/>
  <p:tag name="KSO_WM_TEMPLATE_CATEGORY" val="diagram"/>
  <p:tag name="KSO_WM_TEMPLATE_INDEX" val="20233203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47.1000122070312,&quot;left&quot;:70.17441555233454,&quot;top&quot;:166.54999389648438,&quot;width&quot;:777.199987792968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</p:tagLst>
</file>

<file path=ppt/tags/tag10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03_2*l_h_f*1_1_1"/>
  <p:tag name="KSO_WM_TEMPLATE_CATEGORY" val="diagram"/>
  <p:tag name="KSO_WM_TEMPLATE_INDEX" val="20233203"/>
  <p:tag name="KSO_WM_UNIT_LAYERLEVEL" val="1_1_1"/>
  <p:tag name="KSO_WM_TAG_VERSION" val="3.0"/>
  <p:tag name="KSO_WM_UNIT_VALUE" val="14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47.1000122070312,&quot;left&quot;:70.17441555233454,&quot;top&quot;:166.54999389648438,&quot;width&quot;:777.199987792968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请单击此处添加内容，文字是您思想的提炼，请言简意赅的阐述您的观点。单击添加正文，文字是您思想的提炼。单击此处添加正文，文字是您思想的提炼，请言简意赅的阐述您的观点。单击添加正文，文字是您思想的提炼。单击此处添加正文，文字是您思想的提炼，请言简意赅的阐述您的观点"/>
  <p:tag name="KSO_WM_UNIT_TEXT_FILL_FORE_SCHEMECOLOR_INDEX" val="1"/>
  <p:tag name="KSO_WM_UNIT_TEXT_FILL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4*m_h_i*1_1_1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SUBTYPE" val="d"/>
  <p:tag name="KSO_WM_UNIT_TYPE" val="m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03_2*l_h_a*1_1_1"/>
  <p:tag name="KSO_WM_TEMPLATE_CATEGORY" val="diagram"/>
  <p:tag name="KSO_WM_TEMPLATE_INDEX" val="20233203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47.1000122070312,&quot;left&quot;:70.17441555233454,&quot;top&quot;:166.54999389648438,&quot;width&quot;:777.199987792968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添加项标题"/>
  <p:tag name="KSO_WM_UNIT_TEXT_FILL_FORE_SCHEMECOLOR_INDEX" val="1"/>
  <p:tag name="KSO_WM_UNIT_TEXT_FILL_TYPE" val="1"/>
</p:tagLst>
</file>

<file path=ppt/tags/tag11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1"/>
  <p:tag name="KSO_WM_UNIT_ID" val="diagram20233203_2*l_h_i*1_3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47.1000122070312,&quot;left&quot;:70.17441555233454,&quot;top&quot;:166.54999389648438,&quot;width&quot;:777.1999877929687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</p:tagLst>
</file>

<file path=ppt/tags/tag112.xml><?xml version="1.0" encoding="utf-8"?>
<p:tagLst xmlns:p="http://schemas.openxmlformats.org/presentationml/2006/main">
  <p:tag name="resource_record_key" val="{&quot;70&quot;:[3317763,3322087,3323791,3312162,3312479,3318475,3322227]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4*m_h_a*1_2_1"/>
  <p:tag name="KSO_WM_TEMPLATE_CATEGORY" val="diagram"/>
  <p:tag name="KSO_WM_TEMPLATE_INDEX" val="20231493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2_1"/>
  <p:tag name="KSO_WM_DIAGRAM_VERSION" val="3"/>
  <p:tag name="KSO_WM_DIAGRAM_COLOR_TRICK" val="1"/>
  <p:tag name="KSO_WM_DIAGRAM_COLOR_TEXT_CAN_REMOVE" val="n"/>
  <p:tag name="KSO_WM_UNIT_VALUE" val="7"/>
  <p:tag name="KSO_WM_DIAGRAM_MAX_ITEMCNT" val="4"/>
  <p:tag name="KSO_WM_DIAGRAM_MIN_ITEMCNT" val="1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4*m_h_i*1_2_1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SUBTYPE" val="d"/>
  <p:tag name="KSO_WM_UNIT_TYPE" val="m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4*m_h_a*1_3_1"/>
  <p:tag name="KSO_WM_TEMPLATE_CATEGORY" val="diagram"/>
  <p:tag name="KSO_WM_TEMPLATE_INDEX" val="20231493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3_1"/>
  <p:tag name="KSO_WM_DIAGRAM_VERSION" val="3"/>
  <p:tag name="KSO_WM_DIAGRAM_COLOR_TRICK" val="1"/>
  <p:tag name="KSO_WM_DIAGRAM_COLOR_TEXT_CAN_REMOVE" val="n"/>
  <p:tag name="KSO_WM_UNIT_VALUE" val="6"/>
  <p:tag name="KSO_WM_DIAGRAM_MAX_ITEMCNT" val="4"/>
  <p:tag name="KSO_WM_DIAGRAM_MIN_ITEMCNT" val="1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4*m_h_i*1_3_1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SUBTYPE" val="d"/>
  <p:tag name="KSO_WM_UNIT_TYPE" val="m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4*m_h_a*1_4_1"/>
  <p:tag name="KSO_WM_TEMPLATE_CATEGORY" val="diagram"/>
  <p:tag name="KSO_WM_TEMPLATE_INDEX" val="20231493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4_1"/>
  <p:tag name="KSO_WM_DIAGRAM_VERSION" val="3"/>
  <p:tag name="KSO_WM_DIAGRAM_COLOR_TRICK" val="1"/>
  <p:tag name="KSO_WM_DIAGRAM_COLOR_TEXT_CAN_REMOVE" val="n"/>
  <p:tag name="KSO_WM_UNIT_VALUE" val="9"/>
  <p:tag name="KSO_WM_DIAGRAM_MAX_ITEMCNT" val="4"/>
  <p:tag name="KSO_WM_DIAGRAM_MIN_ITEMCNT" val="1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4*m_h_i*1_4_1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SUBTYPE" val="d"/>
  <p:tag name="KSO_WM_UNIT_TYPE" val="m_h_i"/>
  <p:tag name="KSO_WM_UNIT_INDEX" val="1_4_1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18.xml><?xml version="1.0" encoding="utf-8"?>
<p:tagLst xmlns:p="http://schemas.openxmlformats.org/presentationml/2006/main">
  <p:tag name="KSO_WM_SLIDE_ITEM_CNT" val="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h_i*1_2_1_1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4*m_i*1_1"/>
  <p:tag name="KSO_WM_TEMPLATE_CATEGORY" val="diagram"/>
  <p:tag name="KSO_WM_TEMPLATE_INDEX" val="20231493"/>
  <p:tag name="KSO_WM_UNIT_LAYERLEVEL" val="1_1"/>
  <p:tag name="KSO_WM_TAG_VERSION" val="3.0"/>
  <p:tag name="KSO_WM_DIAGRAM_GROUP_CODE" val="m1-1"/>
  <p:tag name="KSO_WM_UNIT_TYPE" val="m_i"/>
  <p:tag name="KSO_WM_UNIT_INDEX" val="1_1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2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2"/>
  <p:tag name="KSO_WM_UNIT_LINE_FORE_SCHEMECOLOR_INDEX_BRIGHTNESS" val="-0.2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h_i*1_2_1_2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2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h_i*1_2_3_1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h_i*1_2_3_2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2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h_i*1_2_2_1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h_i*1_2_2_2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2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i*1_1_7"/>
  <p:tag name="KSO_WM_TEMPLATE_CATEGORY" val="diagram"/>
  <p:tag name="KSO_WM_TEMPLATE_INDEX" val="2023157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7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i*1_1_6"/>
  <p:tag name="KSO_WM_TEMPLATE_CATEGORY" val="diagram"/>
  <p:tag name="KSO_WM_TEMPLATE_INDEX" val="2023157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6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i*1_1_9"/>
  <p:tag name="KSO_WM_TEMPLATE_CATEGORY" val="diagram"/>
  <p:tag name="KSO_WM_TEMPLATE_INDEX" val="2023157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9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i*1_1_8"/>
  <p:tag name="KSO_WM_TEMPLATE_CATEGORY" val="diagram"/>
  <p:tag name="KSO_WM_TEMPLATE_INDEX" val="2023157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8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i*1_1_5"/>
  <p:tag name="KSO_WM_TEMPLATE_CATEGORY" val="diagram"/>
  <p:tag name="KSO_WM_TEMPLATE_INDEX" val="2023157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5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3.xml><?xml version="1.0" encoding="utf-8"?>
<p:tagLst xmlns:p="http://schemas.openxmlformats.org/presentationml/2006/main">
  <p:tag name="KSO_WM_UNIT_COMPATIBLE" val="0"/>
  <p:tag name="KSO_WM_UNIT_DIAGRAM_ISREFERUNIT" val="0"/>
  <p:tag name="KSO_WM_TEMPLATE_CATEGORY" val="diagram"/>
  <p:tag name="KSO_WM_UNIT_LAYERLEVEL" val="1_1_1"/>
  <p:tag name="KSO_WM_DIAGRAM_GROUP_CODE" val="m1-1"/>
  <p:tag name="KSO_WM_DIAGRAM_VERSION" val="3"/>
  <p:tag name="KSO_WM_DIAGRAM_COLOR_TEXT_CAN_REMOVE" val="n"/>
  <p:tag name="KSO_WM_DIAGRAM_MIN_ITEMCNT" val="1"/>
  <p:tag name="KSO_WM_UNIT_HIGHLIGHT" val="0"/>
  <p:tag name="KSO_WM_UNIT_DIAGRAM_ISNUMVISUAL" val="0"/>
  <p:tag name="KSO_WM_UNIT_ID" val="diagram20231493_4*m_h_f*1_1_1"/>
  <p:tag name="KSO_WM_TEMPLATE_INDEX" val="20231493"/>
  <p:tag name="KSO_WM_TAG_VERSION" val="3.0"/>
  <p:tag name="KSO_WM_UNIT_SUBTYPE" val="a"/>
  <p:tag name="KSO_WM_UNIT_NOCLEAR" val="0"/>
  <p:tag name="KSO_WM_UNIT_TYPE" val="m_h_f"/>
  <p:tag name="KSO_WM_UNIT_INDEX" val="1_1_1"/>
  <p:tag name="KSO_WM_DIAGRAM_COLOR_TRICK" val="1"/>
  <p:tag name="KSO_WM_UNIT_VALUE" val="28"/>
  <p:tag name="KSO_WM_DIAGRAM_MAX_ITEMCNT" val="4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项正文，文字是您思想的提炼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i*1_1_2"/>
  <p:tag name="KSO_WM_TEMPLATE_CATEGORY" val="diagram"/>
  <p:tag name="KSO_WM_TEMPLATE_INDEX" val="2023157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2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i*1_1_3"/>
  <p:tag name="KSO_WM_TEMPLATE_CATEGORY" val="diagram"/>
  <p:tag name="KSO_WM_TEMPLATE_INDEX" val="2023157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3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i*1_1_1"/>
  <p:tag name="KSO_WM_TEMPLATE_CATEGORY" val="diagram"/>
  <p:tag name="KSO_WM_TEMPLATE_INDEX" val="2023157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gradient&quot;:[{&quot;brightness&quot;:-0.25,&quot;colorType&quot;:1,&quot;foreColorIndex&quot;:5,&quot;pos&quot;:0.8500000238418579,&quot;transparency&quot;:0},{&quot;brightness&quot;:0,&quot;colorType&quot;:1,&quot;foreColorIndex&quot;:5,&quot;pos&quot;:0.4300000071525574,&quot;transparency&quot;:0},{&quot;brightness&quot;:0.4000000059604645,&quot;colorType&quot;:1,&quot;foreColorIndex&quot;:5,&quot;pos&quot;:0.019999999552965164,&quot;transparency&quot;:0}],&quot;type&quot;:3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571_2*n_h_i*1_1_4"/>
  <p:tag name="KSO_WM_TEMPLATE_CATEGORY" val="diagram"/>
  <p:tag name="KSO_WM_TEMPLATE_INDEX" val="2023157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4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</p:tagLst>
</file>

<file path=ppt/tags/tag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1571_2*n_h_a*1_1_1"/>
  <p:tag name="KSO_WM_TEMPLATE_CATEGORY" val="diagram"/>
  <p:tag name="KSO_WM_TEMPLATE_INDEX" val="2023157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</p:tagLst>
</file>

<file path=ppt/tags/tag3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571_2*n_h_h_f*1_2_2_1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项正文&#10;文字是您思想的提炼"/>
  <p:tag name="KSO_WM_UNIT_TEXT_FILL_FORE_SCHEMECOLOR_INDEX" val="1"/>
  <p:tag name="KSO_WM_UNIT_TEXT_FILL_TYPE" val="1"/>
</p:tagLst>
</file>

<file path=ppt/tags/tag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1571_2*n_h_h_a*1_2_2_1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3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571_2*n_h_h_f*1_2_1_1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项正文&#10;文字是您思想的提炼"/>
  <p:tag name="KSO_WM_UNIT_TEXT_FILL_FORE_SCHEMECOLOR_INDEX" val="1"/>
  <p:tag name="KSO_WM_UNIT_TEXT_FILL_TYPE" val="1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1571_2*n_h_h_a*1_2_1_1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3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1571_2*n_h_h_f*1_2_3_1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项正文&#10;文字是您思想的提炼"/>
  <p:tag name="KSO_WM_UNIT_TEXT_FILL_FORE_SCHEMECOLOR_INDEX" val="1"/>
  <p:tag name="KSO_WM_UNIT_TEXT_FILL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4*m_h_i*1_1_2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TYPE" val="m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1571_2*n_h_h_a*1_2_3_1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</p:tagLst>
</file>

<file path=ppt/tags/tag4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571_2*n_h_h_f*1_2_1_1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项正文&#10;文字是您思想的提炼"/>
  <p:tag name="KSO_WM_UNIT_TEXT_FILL_FORE_SCHEMECOLOR_INDEX" val="1"/>
  <p:tag name="KSO_WM_UNIT_TEXT_FILL_TYPE" val="1"/>
</p:tagLst>
</file>

<file path=ppt/tags/tag4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571_2*n_h_h_f*1_2_1_1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项正文&#10;文字是您思想的提炼"/>
  <p:tag name="KSO_WM_UNIT_TEXT_FILL_FORE_SCHEMECOLOR_INDEX" val="1"/>
  <p:tag name="KSO_WM_UNIT_TEXT_FILL_TYPE" val="1"/>
</p:tagLst>
</file>

<file path=ppt/tags/tag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571_2*n_h_h_f*1_2_2_1"/>
  <p:tag name="KSO_WM_TEMPLATE_CATEGORY" val="diagram"/>
  <p:tag name="KSO_WM_TEMPLATE_INDEX" val="2023157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27.9073282301686,&quot;left&quot;:29.85,&quot;top&quot;:194.3426717698314,&quot;width&quot;:884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项正文&#10;文字是您思想的提炼"/>
  <p:tag name="KSO_WM_UNIT_TEXT_FILL_FORE_SCHEMECOLOR_INDEX" val="1"/>
  <p:tag name="KSO_WM_UNIT_TEXT_FILL_TYPE" val="1"/>
</p:tagLst>
</file>

<file path=ppt/tags/tag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2*n_h_i*1_1_4"/>
  <p:tag name="KSO_WM_TEMPLATE_CATEGORY" val="diagram"/>
  <p:tag name="KSO_WM_TEMPLATE_INDEX" val="2023095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4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6000000238418579,&quot;colorType&quot;:1,&quot;foreColorIndex&quot;:5,&quot;pos&quot;:1,&quot;transparency&quot;:0.649999976158142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2*n_h_i*1_1_2"/>
  <p:tag name="KSO_WM_TEMPLATE_CATEGORY" val="diagram"/>
  <p:tag name="KSO_WM_TEMPLATE_INDEX" val="2023095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2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solid&quot;:{&quot;brightness&quot;:0.800000011920929,&quot;colorType&quot;:1,&quot;foreColorIndex&quot;:5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DIAGRAM_USE_COLOR_VALUE" val="{&quot;color_scheme&quot;:1,&quot;color_type&quot;:1,&quot;theme_color_indexes&quot;:[]}"/>
</p:tagLst>
</file>

<file path=ppt/tags/tag46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0957_2*n_h_i*1_1_1"/>
  <p:tag name="KSO_WM_TEMPLATE_CATEGORY" val="diagram"/>
  <p:tag name="KSO_WM_TEMPLATE_INDEX" val="20230957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gradient&quot;:[{&quot;brightness&quot;:0,&quot;colorType&quot;:1,&quot;foreColorIndex&quot;:5,&quot;pos&quot;:1,&quot;transparency&quot;:0},{&quot;brightness&quot;:0.20000000298023224,&quot;colorType&quot;:1,&quot;foreColorIndex&quot;:5,&quot;pos&quot;:0.5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2*n_h_i*1_1_3"/>
  <p:tag name="KSO_WM_TEMPLATE_CATEGORY" val="diagram"/>
  <p:tag name="KSO_WM_TEMPLATE_INDEX" val="2023095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3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4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957_2*n_h_h_f*1_2_1_1"/>
  <p:tag name="KSO_WM_TEMPLATE_CATEGORY" val="diagram"/>
  <p:tag name="KSO_WM_TEMPLATE_INDEX" val="2023095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项正文，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57_2*n_h_h_a*1_2_1_1"/>
  <p:tag name="KSO_WM_TEMPLATE_CATEGORY" val="diagram"/>
  <p:tag name="KSO_WM_TEMPLATE_INDEX" val="2023095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4*m_h_i*1_2_2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TYPE" val="m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5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0957_2*n_h_h_f*1_2_3_1"/>
  <p:tag name="KSO_WM_TEMPLATE_CATEGORY" val="diagram"/>
  <p:tag name="KSO_WM_TEMPLATE_INDEX" val="2023095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添加文本具体内容，简明扼要地阐述您的观点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0957_2*n_h_h_a*1_2_3_1"/>
  <p:tag name="KSO_WM_TEMPLATE_CATEGORY" val="diagram"/>
  <p:tag name="KSO_WM_TEMPLATE_INDEX" val="2023095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5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0957_2*n_h_h_f*1_2_2_1"/>
  <p:tag name="KSO_WM_TEMPLATE_CATEGORY" val="diagram"/>
  <p:tag name="KSO_WM_TEMPLATE_INDEX" val="2023095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根据需要可酌情增减文字，以便观者准确地理解您传达的思想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0957_2*n_h_h_a*1_2_2_1"/>
  <p:tag name="KSO_WM_TEMPLATE_CATEGORY" val="diagram"/>
  <p:tag name="KSO_WM_TEMPLATE_INDEX" val="2023095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2*n_h_h_i*1_2_3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3499999940395355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0957_2*n_h_a*1_1_1"/>
  <p:tag name="KSO_WM_TEMPLATE_CATEGORY" val="diagram"/>
  <p:tag name="KSO_WM_TEMPLATE_INDEX" val="202309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957_2*n_h_x*1_1_1"/>
  <p:tag name="KSO_WM_TEMPLATE_CATEGORY" val="diagram"/>
  <p:tag name="KSO_WM_TEMPLATE_INDEX" val="202309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11*120"/>
  <p:tag name="KSO_WM_UNIT_TYPE" val="n_h_x"/>
  <p:tag name="KSO_WM_UNIT_INDEX" val="1_1_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57_2*n_h_h_i*1_2_2_2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2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]}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57_2*n_h_h_i*1_2_3_2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2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]}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57_2*n_h_h_i*1_2_1_2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2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]}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4*m_h_i*1_4_2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TYPE" val="m_h_i"/>
  <p:tag name="KSO_WM_UNIT_INDEX" val="1_4_2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957_2*n_h_h_x*1_2_2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UNIT_VALUE" val="73*73"/>
  <p:tag name="KSO_WM_UNIT_TYPE" val="n_h_h_x"/>
  <p:tag name="KSO_WM_UNIT_INDEX" val="1_2_2_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]}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957_2*n_h_h_x*1_2_3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UNIT_VALUE" val="64*69"/>
  <p:tag name="KSO_WM_UNIT_TYPE" val="n_h_h_x"/>
  <p:tag name="KSO_WM_UNIT_INDEX" val="1_2_3_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]}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957_2*n_h_h_x*1_2_1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UNIT_VALUE" val="73*73"/>
  <p:tag name="KSO_WM_UNIT_TYPE" val="n_h_h_x"/>
  <p:tag name="KSO_WM_UNIT_INDEX" val="1_2_1_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]}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2*n_h_h_i*1_2_1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3499999940395355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2*n_h_h_i*1_2_2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1"/>
  <p:tag name="KSO_WM_DIAGRAM_MAX_ITEMCNT" val="6"/>
  <p:tag name="KSO_WM_DIAGRAM_MIN_ITEMCNT" val="2"/>
  <p:tag name="KSO_WM_DIAGRAM_VIRTUALLY_FRAME" val="{&quot;height&quot;:364.54998779296875,&quot;left&quot;:26.374993896484376,&quot;top&quot;:153.6500454735944,&quot;width&quot;:912.575006103515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3499999940395355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20_2*l_h_a*1_3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20_2*l_h_i*1_1_1"/>
  <p:tag name="KSO_WM_TEMPLATE_CATEGORY" val="diagram"/>
  <p:tag name="KSO_WM_TEMPLATE_INDEX" val="20230920"/>
  <p:tag name="KSO_WM_UNIT_LAYERLEVEL" val="1_1_1"/>
  <p:tag name="KSO_WM_TAG_VERSION" val="3.0"/>
  <p:tag name="KSO_WM_UNIT_SUBTYPE" val="d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,&quot;colorType&quot;:2,&quot;pos&quot;:0.3199999928474426,&quot;rgb&quot;:&quot;#f5f8ff&quot;,&quot;transparency&quot;:0},{&quot;brightness&quot;:0,&quot;colorType&quot;:2,&quot;pos&quot;:0,&quot;rgb&quot;:&quot;#a5beff&quot;,&quot;transparency&quot;:0},{&quot;brightness&quot;:0,&quot;colorType&quot;:2,&quot;pos&quot;:1,&quot;rgb&quot;:&quot;#f5f8ff&quot;,&quot;transparency&quot;:0},{&quot;brightness&quot;:0,&quot;colorType&quot;:2,&quot;pos&quot;:0.7099999785423279,&quot;rgb&quot;:&quot;#c3d4ff&quot;,&quot;transparency&quot;:0}],&quot;type&quot;:2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FILL_TYPE" val="3"/>
  <p:tag name="KSO_WM_DIAGRAM_USE_COLOR_VALUE" val="{&quot;color_scheme&quot;:1,&quot;color_type&quot;:1,&quot;theme_color_indexes&quot;:[]}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0920_2*l_h_i*1_2_2"/>
  <p:tag name="KSO_WM_TEMPLATE_CATEGORY" val="diagram"/>
  <p:tag name="KSO_WM_TEMPLATE_INDEX" val="20230920"/>
  <p:tag name="KSO_WM_UNIT_LAYERLEVEL" val="1_1_1"/>
  <p:tag name="KSO_WM_TAG_VERSION" val="3.0"/>
  <p:tag name="KSO_WM_UNIT_SUBTYPE" val="d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gradient&quot;:[{&quot;brightness&quot;:0,&quot;colorType&quot;:1,&quot;foreColorIndex&quot;:6,&quot;pos&quot;:0.5400000214576721,&quot;transparency&quot;:0},{&quot;brightness&quot;:0.4000000059604645,&quot;colorType&quot;:1,&quot;foreColorIndex&quot;:6,&quot;pos&quot;:0,&quot;transparency&quot;:0},{&quot;brightness&quot;:0.4000000059604645,&quot;colorType&quot;:1,&quot;foreColorIndex&quot;:6,&quot;pos&quot;:1,&quot;transparency&quot;:0}],&quot;type&quot;:3},&quot;glow&quot;:{&quot;colorType&quot;:0},&quot;line&quot;:{&quot;gradient&quot;:[{&quot;brightness&quot;:0,&quot;colorType&quot;:2,&quot;pos&quot;:0.3199999928474426,&quot;rgb&quot;:&quot;#f5f8ff&quot;,&quot;transparency&quot;:0},{&quot;brightness&quot;:0.800000011920929,&quot;colorType&quot;:1,&quot;foreColorIndex&quot;:6,&quot;pos&quot;:0,&quot;transparency&quot;:0},{&quot;brightness&quot;:0,&quot;colorType&quot;:2,&quot;pos&quot;:1,&quot;rgb&quot;:&quot;#f5f8ff&quot;,&quot;transparency&quot;:0},{&quot;brightness&quot;:0.800000011920929,&quot;colorType&quot;:1,&quot;foreColorIndex&quot;:6,&quot;pos&quot;:0.7099999785423279,&quot;transparency&quot;:0}],&quot;type&quot;:2},&quot;shadow&quot;:{&quot;brightness&quot;:0,&quot;colorType&quot;:1,&quot;foreColorIndex&quot;:6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FILL_TYPE" val="3"/>
  <p:tag name="KSO_WM_DIAGRAM_USE_COLOR_VALUE" val="{&quot;color_scheme&quot;:1,&quot;color_type&quot;:1,&quot;theme_color_indexes&quot;:[]}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0920_2*l_h_i*1_3_2"/>
  <p:tag name="KSO_WM_TEMPLATE_CATEGORY" val="diagram"/>
  <p:tag name="KSO_WM_TEMPLATE_INDEX" val="20230920"/>
  <p:tag name="KSO_WM_UNIT_LAYERLEVEL" val="1_1_1"/>
  <p:tag name="KSO_WM_TAG_VERSION" val="3.0"/>
  <p:tag name="KSO_WM_UNIT_SUBTYPE" val="d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gradient&quot;:[{&quot;brightness&quot;:0,&quot;colorType&quot;:1,&quot;foreColorIndex&quot;:5,&quot;pos&quot;:0.5400000214576721,&quot;transparency&quot;:0},{&quot;brightness&quot;:0.4000000059604645,&quot;colorType&quot;:1,&quot;foreColorIndex&quot;:5,&quot;pos&quot;:0,&quot;transparency&quot;:0},{&quot;brightness&quot;:0,&quot;colorType&quot;:1,&quot;foreColorIndex&quot;:5,&quot;pos&quot;:0.8100000023841858,&quot;transparency&quot;:0},{&quot;brightness&quot;:0,&quot;colorType&quot;:1,&quot;foreColorIndex&quot;:5,&quot;pos&quot;:1,&quot;transparency&quot;:0}],&quot;type&quot;:3},&quot;glow&quot;:{&quot;colorType&quot;:0},&quot;line&quot;:{&quot;gradient&quot;:[{&quot;brightness&quot;:0,&quot;colorType&quot;:2,&quot;pos&quot;:0.3199999928474426,&quot;rgb&quot;:&quot;#f5f8ff&quot;,&quot;transparency&quot;:0},{&quot;brightness&quot;:0,&quot;colorType&quot;:2,&quot;pos&quot;:0,&quot;rgb&quot;:&quot;#a5beff&quot;,&quot;transparency&quot;:0},{&quot;brightness&quot;:0,&quot;colorType&quot;:2,&quot;pos&quot;:1,&quot;rgb&quot;:&quot;#f5f8ff&quot;,&quot;transparency&quot;:0},{&quot;brightness&quot;:0,&quot;colorType&quot;:2,&quot;pos&quot;:0.7099999785423279,&quot;rgb&quot;:&quot;#c3d4ff&quot;,&quot;transparency&quot;:0}],&quot;type&quot;:2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FILL_TYPE" val="3"/>
  <p:tag name="KSO_WM_DIAGRAM_USE_COLOR_VALUE" val="{&quot;color_scheme&quot;:1,&quot;color_type&quot;:1,&quot;theme_color_indexes&quot;:[]}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0920_2*l_h_i*1_1_2"/>
  <p:tag name="KSO_WM_TEMPLATE_CATEGORY" val="diagram"/>
  <p:tag name="KSO_WM_TEMPLATE_INDEX" val="20230920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type&quot;:0},&quot;glow&quot;:{&quot;colorType&quot;:0},&quot;line&quot;:{&quot;gradient&quot;:[{&quot;brightness&quot;:0,&quot;colorType&quot;:2,&quot;pos&quot;:1,&quot;rgb&quot;:&quot;#afc6ff&quot;,&quot;transparency&quot;:1},{&quot;brightness&quot;:0,&quot;colorType&quot;:1,&quot;foreColorIndex&quot;:5,&quot;pos&quot;:0.469999998807907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]}"/>
</p:tagLst>
</file>

<file path=ppt/tags/tag7.xml><?xml version="1.0" encoding="utf-8"?>
<p:tagLst xmlns:p="http://schemas.openxmlformats.org/presentationml/2006/main">
  <p:tag name="KSO_WM_UNIT_COMPATIBLE" val="0"/>
  <p:tag name="KSO_WM_UNIT_DIAGRAM_ISREFERUNIT" val="0"/>
  <p:tag name="KSO_WM_TEMPLATE_CATEGORY" val="diagram"/>
  <p:tag name="KSO_WM_UNIT_LAYERLEVEL" val="1_1_1"/>
  <p:tag name="KSO_WM_DIAGRAM_GROUP_CODE" val="m1-1"/>
  <p:tag name="KSO_WM_UNIT_INDEX" val="1_3_1"/>
  <p:tag name="KSO_WM_DIAGRAM_VERSION" val="3"/>
  <p:tag name="KSO_WM_DIAGRAM_COLOR_TEXT_CAN_REMOVE" val="n"/>
  <p:tag name="KSO_WM_DIAGRAM_MIN_ITEMCNT" val="1"/>
  <p:tag name="KSO_WM_UNIT_HIGHLIGHT" val="0"/>
  <p:tag name="KSO_WM_UNIT_DIAGRAM_ISNUMVISUAL" val="0"/>
  <p:tag name="KSO_WM_UNIT_ID" val="diagram20231493_4*m_h_f*1_3_1"/>
  <p:tag name="KSO_WM_TEMPLATE_INDEX" val="20231493"/>
  <p:tag name="KSO_WM_TAG_VERSION" val="3.0"/>
  <p:tag name="KSO_WM_UNIT_SUBTYPE" val="a"/>
  <p:tag name="KSO_WM_UNIT_NOCLEAR" val="0"/>
  <p:tag name="KSO_WM_UNIT_TYPE" val="m_h_f"/>
  <p:tag name="KSO_WM_DIAGRAM_COLOR_TRICK" val="1"/>
  <p:tag name="KSO_WM_UNIT_VALUE" val="28"/>
  <p:tag name="KSO_WM_DIAGRAM_MAX_ITEMCNT" val="4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项正文，文字是您思想的提炼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0920_2*l_h_i*1_3_1"/>
  <p:tag name="KSO_WM_TEMPLATE_CATEGORY" val="diagram"/>
  <p:tag name="KSO_WM_TEMPLATE_INDEX" val="20230920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type&quot;:0},&quot;glow&quot;:{&quot;colorType&quot;:0},&quot;line&quot;:{&quot;gradient&quot;:[{&quot;brightness&quot;:0,&quot;colorType&quot;:2,&quot;pos&quot;:1,&quot;rgb&quot;:&quot;#afc6ff&quot;,&quot;transparency&quot;:1},{&quot;brightness&quot;:0,&quot;colorType&quot;:1,&quot;foreColorIndex&quot;:5,&quot;pos&quot;:0.469999998807907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]}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20_2*l_h_a*1_1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20_2*l_h_i*1_2_1"/>
  <p:tag name="KSO_WM_TEMPLATE_CATEGORY" val="diagram"/>
  <p:tag name="KSO_WM_TEMPLATE_INDEX" val="20230920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type&quot;:0},&quot;glow&quot;:{&quot;colorType&quot;:0},&quot;line&quot;:{&quot;gradient&quot;:[{&quot;brightness&quot;:0,&quot;colorType&quot;:1,&quot;foreColorIndex&quot;:6,&quot;pos&quot;:0,&quot;transparency&quot;:0},{&quot;brightness&quot;:0,&quot;colorType&quot;:1,&quot;foreColorIndex&quot;:6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]}"/>
</p:tagLst>
</file>

<file path=ppt/tags/tag7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20_2*l_h_f*1_2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0920_2*l_i*1_2"/>
  <p:tag name="KSO_WM_TEMPLATE_CATEGORY" val="diagram"/>
  <p:tag name="KSO_WM_TEMPLATE_INDEX" val="20230920"/>
  <p:tag name="KSO_WM_UNIT_LAYERLEVEL" val="1_1"/>
  <p:tag name="KSO_WM_TAG_VERSION" val="3.0"/>
  <p:tag name="KSO_WM_UNIT_TYPE" val="l_i"/>
  <p:tag name="KSO_WM_UNIT_INDEX" val="1_2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type&quot;:0},&quot;glow&quot;:{&quot;colorType&quot;:0},&quot;line&quot;:{&quot;gradient&quot;:[{&quot;brightness&quot;:0,&quot;colorType&quot;:2,&quot;pos&quot;:0.3100000023841858,&quot;rgb&quot;:&quot;#afc6ff&quot;,&quot;transparency&quot;:1},{&quot;brightness&quot;:0.4000000059604645,&quot;colorType&quot;:1,&quot;foreColorIndex&quot;:5,&quot;pos&quot;:0.7699999809265137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]}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0920_2*l_i*1_1"/>
  <p:tag name="KSO_WM_TEMPLATE_CATEGORY" val="diagram"/>
  <p:tag name="KSO_WM_TEMPLATE_INDEX" val="20230920"/>
  <p:tag name="KSO_WM_UNIT_LAYERLEVEL" val="1_1"/>
  <p:tag name="KSO_WM_TAG_VERSION" val="3.0"/>
  <p:tag name="KSO_WM_UNIT_TYPE" val="l_i"/>
  <p:tag name="KSO_WM_UNIT_INDEX" val="1_1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type&quot;:0},&quot;glow&quot;:{&quot;colorType&quot;:0},&quot;line&quot;:{&quot;gradient&quot;:[{&quot;brightness&quot;:0,&quot;colorType&quot;:2,&quot;pos&quot;:0.3799999952316284,&quot;rgb&quot;:&quot;#afc6ff&quot;,&quot;transparency&quot;:1},{&quot;brightness&quot;:0,&quot;colorType&quot;:1,&quot;foreColorIndex&quot;:5,&quot;pos&quot;:0.8500000238418579,&quot;transparency&quot;:0.349999994039535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DIAGRAM_USE_COLOR_VALUE" val="{&quot;color_scheme&quot;:1,&quot;color_type&quot;:1,&quot;theme_color_indexes&quot;:[]}"/>
</p:tagLst>
</file>

<file path=ppt/tags/tag7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20_2*l_h_f*1_1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7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20_2*l_h_f*1_3_1"/>
  <p:tag name="KSO_WM_TEMPLATE_CATEGORY" val="diagram"/>
  <p:tag name="KSO_WM_TEMPLATE_INDEX" val="20230920"/>
  <p:tag name="KSO_WM_UNIT_LAYERLEVEL" val="1_1_1"/>
  <p:tag name="KSO_WM_TAG_VERSION" val="3.0"/>
  <p:tag name="KSO_WM_DIAGRAM_GROUP_CODE" val="l1-1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2"/>
  <p:tag name="KSO_WM_DIAGRAM_COLOR_TEXT_CAN_REMOVE" val="n"/>
  <p:tag name="KSO_WM_UNIT_PRESET_TEXT" val="单击此处添加文本具体内容，简明扼要地阐述您的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20_2*l_h_a*1_2_1"/>
  <p:tag name="KSO_WM_TEMPLATE_CATEGORY" val="diagram"/>
  <p:tag name="KSO_WM_TEMPLATE_INDEX" val="20230920"/>
  <p:tag name="KSO_WM_UNIT_LAYERLEVEL" val="1_1_1"/>
  <p:tag name="KSO_WM_TAG_VERSION" val="3.0"/>
  <p:tag name="KSO_WM_BEAUTIFY_FLAG" val="#wm#"/>
  <p:tag name="KSO_WM_DIAGRAM_GROUP_CODE" val="l1-1"/>
  <p:tag name="KSO_WM_DIAGRAM_MAX_ITEMCNT" val="4"/>
  <p:tag name="KSO_WM_DIAGRAM_MIN_ITEMCNT" val="2"/>
  <p:tag name="KSO_WM_DIAGRAM_VIRTUALLY_FRAME" val="{&quot;height&quot;:335.7037780761719,&quot;left&quot;:61.45,&quot;top&quot;:182.05602434774082,&quot;width&quot;:869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]}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2*m_h_i*1_1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1_2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8"/>
  <p:tag name="KSO_WM_UNIT_LINE_FORE_SCHEMECOLOR_INDEX_2_TRANS" val="1"/>
  <p:tag name="KSO_WM_UNIT_LINE_GRADIENT_TYPE" val="0"/>
  <p:tag name="KSO_WM_UNIT_LINE_GRADIENT_ANGLE" val="45"/>
  <p:tag name="KSO_WM_UNIT_LINE_GRADIENT_Direction" val="0"/>
  <p:tag name="KSO_WM_UNIT_LINE_FILL_TYPE" val="5"/>
  <p:tag name="KSO_WM_UNIT_USESOURCEFORMAT_APPLY" val="1"/>
  <p:tag name="KSO_WM_DIAGRAM_USE_COLOR_VALUE" val="{&quot;color_scheme&quot;:1,&quot;color_type&quot;:1,&quot;theme_color_indexes&quot;:[]}"/>
</p:tagLst>
</file>

<file path=ppt/tags/tag8.xml><?xml version="1.0" encoding="utf-8"?>
<p:tagLst xmlns:p="http://schemas.openxmlformats.org/presentationml/2006/main">
  <p:tag name="KSO_WM_UNIT_COMPATIBLE" val="0"/>
  <p:tag name="KSO_WM_UNIT_DIAGRAM_ISREFERUNIT" val="0"/>
  <p:tag name="KSO_WM_TEMPLATE_CATEGORY" val="diagram"/>
  <p:tag name="KSO_WM_UNIT_LAYERLEVEL" val="1_1_1"/>
  <p:tag name="KSO_WM_DIAGRAM_GROUP_CODE" val="m1-1"/>
  <p:tag name="KSO_WM_DIAGRAM_VERSION" val="3"/>
  <p:tag name="KSO_WM_DIAGRAM_COLOR_TEXT_CAN_REMOVE" val="n"/>
  <p:tag name="KSO_WM_DIAGRAM_MIN_ITEMCNT" val="1"/>
  <p:tag name="KSO_WM_UNIT_HIGHLIGHT" val="0"/>
  <p:tag name="KSO_WM_UNIT_DIAGRAM_ISNUMVISUAL" val="0"/>
  <p:tag name="KSO_WM_UNIT_ID" val="diagram20231493_4*m_h_f*1_4_1"/>
  <p:tag name="KSO_WM_TEMPLATE_INDEX" val="20231493"/>
  <p:tag name="KSO_WM_TAG_VERSION" val="3.0"/>
  <p:tag name="KSO_WM_UNIT_SUBTYPE" val="a"/>
  <p:tag name="KSO_WM_UNIT_NOCLEAR" val="0"/>
  <p:tag name="KSO_WM_UNIT_TYPE" val="m_h_f"/>
  <p:tag name="KSO_WM_UNIT_INDEX" val="1_4_1"/>
  <p:tag name="KSO_WM_DIAGRAM_COLOR_TRICK" val="1"/>
  <p:tag name="KSO_WM_UNIT_VALUE" val="28"/>
  <p:tag name="KSO_WM_DIAGRAM_MAX_ITEMCNT" val="4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单击此处输入你的项正文，文字是您思想的提炼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1_1"/>
  <p:tag name="KSO_WM_UNIT_ID" val="diagram20231457_2*m_h_i*1_1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UNIT_USESOURCEFORMAT_APPLY" val="1"/>
  <p:tag name="KSO_WM_DIAGRAM_USE_COLOR_VALUE" val="{&quot;color_scheme&quot;:1,&quot;color_type&quot;:1,&quot;theme_color_indexes&quot;:[]}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2*m_h_i*1_1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1_3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ORE_SCHEMECOLOR_INDEX_BRIGHTNESS" val="0"/>
  <p:tag name="KSO_WM_UNIT_LINE_FILL_TYPE" val="2"/>
  <p:tag name="KSO_WM_UNIT_USESOURCEFORMAT_APPLY" val="1"/>
  <p:tag name="KSO_WM_DIAGRAM_USE_COLOR_VALUE" val="{&quot;color_scheme&quot;:1,&quot;color_type&quot;:1,&quot;theme_color_indexes&quot;:[]}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2*m_h_i*1_2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2_2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8"/>
  <p:tag name="KSO_WM_UNIT_LINE_FORE_SCHEMECOLOR_INDEX_2_TRANS" val="1"/>
  <p:tag name="KSO_WM_UNIT_LINE_GRADIENT_TYPE" val="0"/>
  <p:tag name="KSO_WM_UNIT_LINE_GRADIENT_ANGLE" val="45"/>
  <p:tag name="KSO_WM_UNIT_LINE_GRADIENT_Direction" val="0"/>
  <p:tag name="KSO_WM_UNIT_LINE_FILL_TYPE" val="5"/>
  <p:tag name="KSO_WM_UNIT_USESOURCEFORMAT_APPLY" val="1"/>
  <p:tag name="KSO_WM_DIAGRAM_USE_COLOR_VALUE" val="{&quot;color_scheme&quot;:1,&quot;color_type&quot;:1,&quot;theme_color_indexes&quot;:[]}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2_1"/>
  <p:tag name="KSO_WM_UNIT_ID" val="diagram20231457_2*m_h_i*1_2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UNIT_USESOURCEFORMAT_APPLY" val="1"/>
  <p:tag name="KSO_WM_DIAGRAM_USE_COLOR_VALUE" val="{&quot;color_scheme&quot;:1,&quot;color_type&quot;:1,&quot;theme_color_indexes&quot;:[]}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2*m_h_i*1_2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2_3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ORE_SCHEMECOLOR_INDEX_BRIGHTNESS" val="0"/>
  <p:tag name="KSO_WM_UNIT_LINE_FILL_TYPE" val="2"/>
  <p:tag name="KSO_WM_UNIT_USESOURCEFORMAT_APPLY" val="1"/>
  <p:tag name="KSO_WM_DIAGRAM_USE_COLOR_VALUE" val="{&quot;color_scheme&quot;:1,&quot;color_type&quot;:1,&quot;theme_color_indexes&quot;:[]}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2*m_h_i*1_3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3_2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8"/>
  <p:tag name="KSO_WM_UNIT_LINE_FORE_SCHEMECOLOR_INDEX_2_TRANS" val="1"/>
  <p:tag name="KSO_WM_UNIT_LINE_GRADIENT_TYPE" val="0"/>
  <p:tag name="KSO_WM_UNIT_LINE_GRADIENT_ANGLE" val="45"/>
  <p:tag name="KSO_WM_UNIT_LINE_GRADIENT_Direction" val="0"/>
  <p:tag name="KSO_WM_UNIT_LINE_FILL_TYPE" val="5"/>
  <p:tag name="KSO_WM_UNIT_USESOURCEFORMAT_APPLY" val="1"/>
  <p:tag name="KSO_WM_DIAGRAM_USE_COLOR_VALUE" val="{&quot;color_scheme&quot;:1,&quot;color_type&quot;:1,&quot;theme_color_indexes&quot;:[]}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3_1"/>
  <p:tag name="KSO_WM_UNIT_ID" val="diagram20231457_2*m_h_i*1_3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UNIT_USESOURCEFORMAT_APPLY" val="1"/>
  <p:tag name="KSO_WM_DIAGRAM_USE_COLOR_VALUE" val="{&quot;color_scheme&quot;:1,&quot;color_type&quot;:1,&quot;theme_color_indexes&quot;:[]}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2*m_h_i*1_3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3_3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ORE_SCHEMECOLOR_INDEX_BRIGHTNESS" val="0"/>
  <p:tag name="KSO_WM_UNIT_LINE_FILL_TYPE" val="2"/>
  <p:tag name="KSO_WM_UNIT_USESOURCEFORMAT_APPLY" val="1"/>
  <p:tag name="KSO_WM_DIAGRAM_USE_COLOR_VALUE" val="{&quot;color_scheme&quot;:1,&quot;color_type&quot;:1,&quot;theme_color_indexes&quot;:[]}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2*m_h_i*1_4_2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4_2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79999995231628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5"/>
  <p:tag name="KSO_WM_UNIT_LINE_FORE_SCHEMECOLOR_INDEX_2_POS" val="0.88"/>
  <p:tag name="KSO_WM_UNIT_LINE_FORE_SCHEMECOLOR_INDEX_2_TRANS" val="1"/>
  <p:tag name="KSO_WM_UNIT_LINE_GRADIENT_TYPE" val="0"/>
  <p:tag name="KSO_WM_UNIT_LINE_GRADIENT_ANGLE" val="45"/>
  <p:tag name="KSO_WM_UNIT_LINE_GRADIENT_Direction" val="0"/>
  <p:tag name="KSO_WM_UNIT_LINE_FILL_TYPE" val="5"/>
  <p:tag name="KSO_WM_UNIT_USESOURCEFORMAT_APPLY" val="1"/>
  <p:tag name="KSO_WM_DIAGRAM_USE_COLOR_VALUE" val="{&quot;color_scheme&quot;:1,&quot;color_type&quot;:1,&quot;theme_color_indexes&quot;:[]}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4_1"/>
  <p:tag name="KSO_WM_UNIT_ID" val="diagram20231457_2*m_h_i*1_4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UNIT_USESOURCEFORMAT_APPLY" val="1"/>
  <p:tag name="KSO_WM_DIAGRAM_USE_COLOR_VALUE" val="{&quot;color_scheme&quot;:1,&quot;color_type&quot;:1,&quot;theme_color_indexes&quot;:[]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4*m_h_i*1_3_2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TYPE" val="m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3583287516914,&quot;left&quot;:-1.825,&quot;top&quot;:104.32495452640569,&quot;width&quot;:960.80003937007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]}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2*m_h_i*1_4_3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4_3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ORE_SCHEMECOLOR_INDEX_BRIGHTNESS" val="0"/>
  <p:tag name="KSO_WM_UNIT_LINE_FILL_TYPE" val="2"/>
  <p:tag name="KSO_WM_UNIT_USESOURCEFORMAT_APPLY" val="1"/>
  <p:tag name="KSO_WM_DIAGRAM_USE_COLOR_VALUE" val="{&quot;color_scheme&quot;:1,&quot;color_type&quot;:1,&quot;theme_color_indexes&quot;:[]}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2*m_h_i*1_2_4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2_4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ORE_SCHEMECOLOR_INDEX_BRIGHTNESS" val="0"/>
  <p:tag name="KSO_WM_UNIT_LINE_FILL_TYPE" val="2"/>
  <p:tag name="KSO_WM_UNIT_USESOURCEFORMAT_APPLY" val="1"/>
  <p:tag name="KSO_WM_DIAGRAM_USE_COLOR_VALUE" val="{&quot;color_scheme&quot;:1,&quot;color_type&quot;:1,&quot;theme_color_indexes&quot;:[]}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2*m_h_i*1_3_4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3_4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ORE_SCHEMECOLOR_INDEX_BRIGHTNESS" val="0"/>
  <p:tag name="KSO_WM_UNIT_LINE_FILL_TYPE" val="2"/>
  <p:tag name="KSO_WM_UNIT_USESOURCEFORMAT_APPLY" val="1"/>
  <p:tag name="KSO_WM_DIAGRAM_USE_COLOR_VALUE" val="{&quot;color_scheme&quot;:1,&quot;color_type&quot;:1,&quot;theme_color_indexes&quot;:[]}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2*m_h_i*1_4_4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4_4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ORE_SCHEMECOLOR_INDEX_BRIGHTNESS" val="0"/>
  <p:tag name="KSO_WM_UNIT_LINE_FILL_TYPE" val="2"/>
  <p:tag name="KSO_WM_UNIT_USESOURCEFORMAT_APPLY" val="1"/>
  <p:tag name="KSO_WM_DIAGRAM_USE_COLOR_VALUE" val="{&quot;color_scheme&quot;:1,&quot;color_type&quot;:1,&quot;theme_color_indexes&quot;:[]}"/>
</p:tagLst>
</file>

<file path=ppt/tags/tag9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1457_2*m_h_f*1_1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请尽量言简意赅的阐述观点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457_2*m_h_a*1_1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1457_2*m_h_a*1_3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457_2*m_h_a*1_2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9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4_1"/>
  <p:tag name="KSO_WM_UNIT_ID" val="diagram20231457_2*m_h_f*1_4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请尽量言简意赅的阐述观点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ags/tag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4_1"/>
  <p:tag name="KSO_WM_UNIT_ID" val="diagram20231457_2*m_h_a*1_4_1"/>
  <p:tag name="KSO_WM_TEMPLATE_CATEGORY" val="diagram"/>
  <p:tag name="KSO_WM_TEMPLATE_INDEX" val="2023145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3"/>
  <p:tag name="KSO_WM_DIAGRAM_VIRTUALLY_FRAME" val="{&quot;height&quot;:393.5498011695681,&quot;left&quot;:40.85,&quot;top&quot;:145.49606299212593,&quot;width&quot;:903.950633275790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UNIT_USESOURCEFORMAT_APPLY" val="1"/>
  <p:tag name="KSO_WM_DIAGRAM_USE_COLOR_VALUE" val="{&quot;color_scheme&quot;:1,&quot;color_type&quot;:1,&quot;theme_color_indexes&quot;:[]}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3459</Words>
  <Application>WPS 演示</Application>
  <PresentationFormat>宽屏</PresentationFormat>
  <Paragraphs>353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54" baseType="lpstr">
      <vt:lpstr>Arial</vt:lpstr>
      <vt:lpstr>宋体</vt:lpstr>
      <vt:lpstr>Wingdings</vt:lpstr>
      <vt:lpstr>黑体</vt:lpstr>
      <vt:lpstr>汉仪中黑KW</vt:lpstr>
      <vt:lpstr>Arial Bold</vt:lpstr>
      <vt:lpstr>Heiti SC Light</vt:lpstr>
      <vt:lpstr>+中文标题</vt:lpstr>
      <vt:lpstr>苹方-简</vt:lpstr>
      <vt:lpstr>Arial Regular</vt:lpstr>
      <vt:lpstr>黑体</vt:lpstr>
      <vt:lpstr>Arial</vt:lpstr>
      <vt:lpstr>微软雅黑</vt:lpstr>
      <vt:lpstr>Klee Medium</vt:lpstr>
      <vt:lpstr>等线</vt:lpstr>
      <vt:lpstr>Calibri</vt:lpstr>
      <vt:lpstr>Helvetica Neue</vt:lpstr>
      <vt:lpstr>汉仪书宋二KW</vt:lpstr>
      <vt:lpstr>汉仪旗黑</vt:lpstr>
      <vt:lpstr>宋体</vt:lpstr>
      <vt:lpstr>Arial Unicode MS</vt:lpstr>
      <vt:lpstr>Times New Roman Bold</vt:lpstr>
      <vt:lpstr>Times New Roman Regular</vt:lpstr>
      <vt:lpstr>微软雅黑</vt:lpstr>
      <vt:lpstr>Wingdings</vt:lpstr>
      <vt:lpstr>OPPOSans M</vt:lpstr>
      <vt:lpstr>汉仪中等线KW</vt:lpstr>
      <vt:lpstr>OPPOSans M</vt:lpstr>
      <vt:lpstr>WPS</vt:lpstr>
      <vt:lpstr>Luma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果酱的酱</cp:lastModifiedBy>
  <cp:revision>120</cp:revision>
  <dcterms:created xsi:type="dcterms:W3CDTF">2025-03-15T13:44:54Z</dcterms:created>
  <dcterms:modified xsi:type="dcterms:W3CDTF">2025-03-15T13:44:54Z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2052-6.14.0.8924</vt:lpwstr>
  </property>
  <property fmtid="{D5CDD505-2E9C-101B-9397-08002B2CF9AE}" pid="3" name="ICV">
    <vt:lpwstr>03C8B7B7E87E7EFE473DD467DF1DEDCB_41</vt:lpwstr>
  </property>
</Properties>
</file>